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sldIdLst>
    <p:sldId id="285" r:id="rId3"/>
    <p:sldId id="289" r:id="rId4"/>
    <p:sldId id="313" r:id="rId5"/>
    <p:sldId id="314" r:id="rId6"/>
    <p:sldId id="308" r:id="rId7"/>
    <p:sldId id="311" r:id="rId8"/>
    <p:sldId id="309" r:id="rId9"/>
    <p:sldId id="310" r:id="rId10"/>
    <p:sldId id="312" r:id="rId11"/>
    <p:sldId id="315" r:id="rId12"/>
    <p:sldId id="316" r:id="rId13"/>
    <p:sldId id="307" r:id="rId14"/>
    <p:sldId id="317" r:id="rId15"/>
    <p:sldId id="257" r:id="rId16"/>
    <p:sldId id="284" r:id="rId17"/>
    <p:sldId id="258" r:id="rId18"/>
    <p:sldId id="272" r:id="rId19"/>
    <p:sldId id="273" r:id="rId20"/>
    <p:sldId id="275" r:id="rId21"/>
    <p:sldId id="305" r:id="rId22"/>
    <p:sldId id="288" r:id="rId23"/>
    <p:sldId id="276" r:id="rId24"/>
    <p:sldId id="282" r:id="rId25"/>
    <p:sldId id="264" r:id="rId26"/>
    <p:sldId id="278" r:id="rId27"/>
    <p:sldId id="279" r:id="rId28"/>
    <p:sldId id="262" r:id="rId29"/>
    <p:sldId id="283" r:id="rId30"/>
    <p:sldId id="281" r:id="rId31"/>
    <p:sldId id="269" r:id="rId32"/>
    <p:sldId id="28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CC99"/>
    <a:srgbClr val="00CC00"/>
    <a:srgbClr val="CC0000"/>
    <a:srgbClr val="008000"/>
    <a:srgbClr val="339933"/>
    <a:srgbClr val="9900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D552D-4BEA-4C29-B51B-8FC54EC4D3B3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B7C446D-42E7-446D-AE06-B8D4AC047596}">
      <dgm:prSet custT="1"/>
      <dgm:spPr/>
      <dgm:t>
        <a:bodyPr/>
        <a:lstStyle/>
        <a:p>
          <a:pPr rtl="0"/>
          <a:r>
            <a:rPr lang="ru-RU" sz="2400" dirty="0" smtClean="0"/>
            <a:t>В Санкт- Петербурге стоит памятник Петру I. На гранитном постаменте памятника есть римское число MDCCLXXXII. Чему оно равно и что это значит?</a:t>
          </a:r>
          <a:endParaRPr lang="ru-RU" sz="2400" dirty="0"/>
        </a:p>
      </dgm:t>
    </dgm:pt>
    <dgm:pt modelId="{6A8324C2-6661-4562-80A2-9471E456718E}" type="parTrans" cxnId="{5B121D2F-9FED-4EFD-8C70-2EADBAAE1C97}">
      <dgm:prSet/>
      <dgm:spPr/>
      <dgm:t>
        <a:bodyPr/>
        <a:lstStyle/>
        <a:p>
          <a:endParaRPr lang="ru-RU"/>
        </a:p>
      </dgm:t>
    </dgm:pt>
    <dgm:pt modelId="{9163A969-8616-4B5E-99D5-DAC1C2F0A98F}" type="sibTrans" cxnId="{5B121D2F-9FED-4EFD-8C70-2EADBAAE1C97}">
      <dgm:prSet/>
      <dgm:spPr>
        <a:solidFill>
          <a:srgbClr val="00CC00"/>
        </a:solidFill>
      </dgm:spPr>
      <dgm:t>
        <a:bodyPr/>
        <a:lstStyle/>
        <a:p>
          <a:endParaRPr lang="ru-RU"/>
        </a:p>
      </dgm:t>
    </dgm:pt>
    <dgm:pt modelId="{5B23E6CC-6341-41EF-A68D-FF199DDC2D61}">
      <dgm:prSet/>
      <dgm:spPr/>
      <dgm:t>
        <a:bodyPr/>
        <a:lstStyle/>
        <a:p>
          <a:pPr rtl="0"/>
          <a:r>
            <a:rPr lang="ru-RU" dirty="0" smtClean="0"/>
            <a:t>MDCCLXXXII. = 1000 + 500 + 100 + 100 + 50 + 3*10 + 2 = 1782 год. Это год открытия памятника.</a:t>
          </a:r>
          <a:endParaRPr lang="ru-RU" dirty="0"/>
        </a:p>
      </dgm:t>
    </dgm:pt>
    <dgm:pt modelId="{04267983-6F02-4070-AB3A-95DDEBB8D751}" type="parTrans" cxnId="{91268678-91D6-4125-876C-403E20F8A77A}">
      <dgm:prSet/>
      <dgm:spPr/>
      <dgm:t>
        <a:bodyPr/>
        <a:lstStyle/>
        <a:p>
          <a:endParaRPr lang="ru-RU"/>
        </a:p>
      </dgm:t>
    </dgm:pt>
    <dgm:pt modelId="{5AA66979-F905-4FB2-8BF1-FC9518D86C92}" type="sibTrans" cxnId="{91268678-91D6-4125-876C-403E20F8A77A}">
      <dgm:prSet/>
      <dgm:spPr>
        <a:solidFill>
          <a:srgbClr val="00CC99"/>
        </a:solidFill>
      </dgm:spPr>
      <dgm:t>
        <a:bodyPr/>
        <a:lstStyle/>
        <a:p>
          <a:endParaRPr lang="ru-RU"/>
        </a:p>
      </dgm:t>
    </dgm:pt>
    <dgm:pt modelId="{AF5C6D94-ABC0-4674-8C66-8F4C00F486F5}" type="pres">
      <dgm:prSet presAssocID="{DE8D552D-4BEA-4C29-B51B-8FC54EC4D3B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634637-1E6F-4A1D-9F26-7DD2A349369A}" type="pres">
      <dgm:prSet presAssocID="{3B7C446D-42E7-446D-AE06-B8D4AC047596}" presName="node" presStyleLbl="node1" presStyleIdx="0" presStyleCnt="2" custScaleY="137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B7BFD-BC95-4E09-B3A8-106EF3CD79D6}" type="pres">
      <dgm:prSet presAssocID="{9163A969-8616-4B5E-99D5-DAC1C2F0A98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EB1CD2E-9385-4730-ACAF-C0A84713BBCA}" type="pres">
      <dgm:prSet presAssocID="{9163A969-8616-4B5E-99D5-DAC1C2F0A98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7F355338-660D-4A6C-A88C-35EB250FB0DB}" type="pres">
      <dgm:prSet presAssocID="{5B23E6CC-6341-41EF-A68D-FF199DDC2D61}" presName="node" presStyleLbl="node1" presStyleIdx="1" presStyleCnt="2" custScaleY="137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15C02-E044-4635-B1B5-C49B09AD9AD8}" type="pres">
      <dgm:prSet presAssocID="{5AA66979-F905-4FB2-8BF1-FC9518D86C92}" presName="sibTrans" presStyleLbl="sibTrans2D1" presStyleIdx="1" presStyleCnt="2" custLinFactNeighborX="-14685" custLinFactNeighborY="-12321"/>
      <dgm:spPr/>
      <dgm:t>
        <a:bodyPr/>
        <a:lstStyle/>
        <a:p>
          <a:endParaRPr lang="ru-RU"/>
        </a:p>
      </dgm:t>
    </dgm:pt>
    <dgm:pt modelId="{DE6DE569-EDDB-4C64-B47C-EF4A6943C0B3}" type="pres">
      <dgm:prSet presAssocID="{5AA66979-F905-4FB2-8BF1-FC9518D86C92}" presName="connectorText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7F93E9AA-6FBA-424D-91DC-AAF66354853A}" type="presOf" srcId="{9163A969-8616-4B5E-99D5-DAC1C2F0A98F}" destId="{69DB7BFD-BC95-4E09-B3A8-106EF3CD79D6}" srcOrd="0" destOrd="0" presId="urn:microsoft.com/office/officeart/2005/8/layout/cycle2"/>
    <dgm:cxn modelId="{B84DB434-47CA-4AA1-94CF-2C72CB9F81A0}" type="presOf" srcId="{DE8D552D-4BEA-4C29-B51B-8FC54EC4D3B3}" destId="{AF5C6D94-ABC0-4674-8C66-8F4C00F486F5}" srcOrd="0" destOrd="0" presId="urn:microsoft.com/office/officeart/2005/8/layout/cycle2"/>
    <dgm:cxn modelId="{400E137A-E9D5-442C-A0B1-FAB81A49AF5E}" type="presOf" srcId="{9163A969-8616-4B5E-99D5-DAC1C2F0A98F}" destId="{6EB1CD2E-9385-4730-ACAF-C0A84713BBCA}" srcOrd="1" destOrd="0" presId="urn:microsoft.com/office/officeart/2005/8/layout/cycle2"/>
    <dgm:cxn modelId="{6093C669-B3FE-4F11-848D-85B63BCD025E}" type="presOf" srcId="{5AA66979-F905-4FB2-8BF1-FC9518D86C92}" destId="{22515C02-E044-4635-B1B5-C49B09AD9AD8}" srcOrd="0" destOrd="0" presId="urn:microsoft.com/office/officeart/2005/8/layout/cycle2"/>
    <dgm:cxn modelId="{4FCB91B1-BED9-4DDC-81FA-28E846FD25DA}" type="presOf" srcId="{5AA66979-F905-4FB2-8BF1-FC9518D86C92}" destId="{DE6DE569-EDDB-4C64-B47C-EF4A6943C0B3}" srcOrd="1" destOrd="0" presId="urn:microsoft.com/office/officeart/2005/8/layout/cycle2"/>
    <dgm:cxn modelId="{48607A41-732E-4BF1-B0E8-C7F176C72C96}" type="presOf" srcId="{3B7C446D-42E7-446D-AE06-B8D4AC047596}" destId="{B9634637-1E6F-4A1D-9F26-7DD2A349369A}" srcOrd="0" destOrd="0" presId="urn:microsoft.com/office/officeart/2005/8/layout/cycle2"/>
    <dgm:cxn modelId="{1B68C9CC-FE10-401C-A2DA-92623B465CD1}" type="presOf" srcId="{5B23E6CC-6341-41EF-A68D-FF199DDC2D61}" destId="{7F355338-660D-4A6C-A88C-35EB250FB0DB}" srcOrd="0" destOrd="0" presId="urn:microsoft.com/office/officeart/2005/8/layout/cycle2"/>
    <dgm:cxn modelId="{91268678-91D6-4125-876C-403E20F8A77A}" srcId="{DE8D552D-4BEA-4C29-B51B-8FC54EC4D3B3}" destId="{5B23E6CC-6341-41EF-A68D-FF199DDC2D61}" srcOrd="1" destOrd="0" parTransId="{04267983-6F02-4070-AB3A-95DDEBB8D751}" sibTransId="{5AA66979-F905-4FB2-8BF1-FC9518D86C92}"/>
    <dgm:cxn modelId="{5B121D2F-9FED-4EFD-8C70-2EADBAAE1C97}" srcId="{DE8D552D-4BEA-4C29-B51B-8FC54EC4D3B3}" destId="{3B7C446D-42E7-446D-AE06-B8D4AC047596}" srcOrd="0" destOrd="0" parTransId="{6A8324C2-6661-4562-80A2-9471E456718E}" sibTransId="{9163A969-8616-4B5E-99D5-DAC1C2F0A98F}"/>
    <dgm:cxn modelId="{23617158-A29C-4570-BE8C-4842F1C94A8F}" type="presParOf" srcId="{AF5C6D94-ABC0-4674-8C66-8F4C00F486F5}" destId="{B9634637-1E6F-4A1D-9F26-7DD2A349369A}" srcOrd="0" destOrd="0" presId="urn:microsoft.com/office/officeart/2005/8/layout/cycle2"/>
    <dgm:cxn modelId="{F5C218C0-5854-4A6D-8C22-2B55011B0A35}" type="presParOf" srcId="{AF5C6D94-ABC0-4674-8C66-8F4C00F486F5}" destId="{69DB7BFD-BC95-4E09-B3A8-106EF3CD79D6}" srcOrd="1" destOrd="0" presId="urn:microsoft.com/office/officeart/2005/8/layout/cycle2"/>
    <dgm:cxn modelId="{EB3A69EB-63D4-4D3F-B3DC-453A95B5366A}" type="presParOf" srcId="{69DB7BFD-BC95-4E09-B3A8-106EF3CD79D6}" destId="{6EB1CD2E-9385-4730-ACAF-C0A84713BBCA}" srcOrd="0" destOrd="0" presId="urn:microsoft.com/office/officeart/2005/8/layout/cycle2"/>
    <dgm:cxn modelId="{D5565FCA-4DD6-4939-A148-7C1415FF8598}" type="presParOf" srcId="{AF5C6D94-ABC0-4674-8C66-8F4C00F486F5}" destId="{7F355338-660D-4A6C-A88C-35EB250FB0DB}" srcOrd="2" destOrd="0" presId="urn:microsoft.com/office/officeart/2005/8/layout/cycle2"/>
    <dgm:cxn modelId="{F46EA9EC-1AAE-4879-BDDA-EF713D839D4F}" type="presParOf" srcId="{AF5C6D94-ABC0-4674-8C66-8F4C00F486F5}" destId="{22515C02-E044-4635-B1B5-C49B09AD9AD8}" srcOrd="3" destOrd="0" presId="urn:microsoft.com/office/officeart/2005/8/layout/cycle2"/>
    <dgm:cxn modelId="{F4AB764E-F2CF-489A-813A-56315DD6E5DA}" type="presParOf" srcId="{22515C02-E044-4635-B1B5-C49B09AD9AD8}" destId="{DE6DE569-EDDB-4C64-B47C-EF4A6943C0B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34637-1E6F-4A1D-9F26-7DD2A349369A}">
      <dsp:nvSpPr>
        <dsp:cNvPr id="0" name=""/>
        <dsp:cNvSpPr/>
      </dsp:nvSpPr>
      <dsp:spPr>
        <a:xfrm>
          <a:off x="2038" y="1"/>
          <a:ext cx="3287017" cy="45259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 Санкт- Петербурге стоит памятник Петру I. На гранитном постаменте памятника есть римское число MDCCLXXXII. Чему оно равно и что это значит?</a:t>
          </a:r>
          <a:endParaRPr lang="ru-RU" sz="2400" kern="1200" dirty="0"/>
        </a:p>
      </dsp:txBody>
      <dsp:txXfrm>
        <a:off x="483410" y="662812"/>
        <a:ext cx="2324273" cy="3200338"/>
      </dsp:txXfrm>
    </dsp:sp>
    <dsp:sp modelId="{69DB7BFD-BC95-4E09-B3A8-106EF3CD79D6}">
      <dsp:nvSpPr>
        <dsp:cNvPr id="0" name=""/>
        <dsp:cNvSpPr/>
      </dsp:nvSpPr>
      <dsp:spPr>
        <a:xfrm>
          <a:off x="3032688" y="154962"/>
          <a:ext cx="2048282" cy="1109368"/>
        </a:xfrm>
        <a:prstGeom prst="rightArrow">
          <a:avLst>
            <a:gd name="adj1" fmla="val 60000"/>
            <a:gd name="adj2" fmla="val 50000"/>
          </a:avLst>
        </a:prstGeom>
        <a:solidFill>
          <a:srgbClr val="00CC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032688" y="376836"/>
        <a:ext cx="1715472" cy="665620"/>
      </dsp:txXfrm>
    </dsp:sp>
    <dsp:sp modelId="{7F355338-660D-4A6C-A88C-35EB250FB0DB}">
      <dsp:nvSpPr>
        <dsp:cNvPr id="0" name=""/>
        <dsp:cNvSpPr/>
      </dsp:nvSpPr>
      <dsp:spPr>
        <a:xfrm>
          <a:off x="4940543" y="1"/>
          <a:ext cx="3287017" cy="45259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MDCCLXXXII. = 1000 + 500 + 100 + 100 + 50 + 3*10 + 2 = 1782 год. Это год открытия памятника.</a:t>
          </a:r>
          <a:endParaRPr lang="ru-RU" sz="2700" kern="1200" dirty="0"/>
        </a:p>
      </dsp:txBody>
      <dsp:txXfrm>
        <a:off x="5421915" y="662812"/>
        <a:ext cx="2324273" cy="3200338"/>
      </dsp:txXfrm>
    </dsp:sp>
    <dsp:sp modelId="{22515C02-E044-4635-B1B5-C49B09AD9AD8}">
      <dsp:nvSpPr>
        <dsp:cNvPr id="0" name=""/>
        <dsp:cNvSpPr/>
      </dsp:nvSpPr>
      <dsp:spPr>
        <a:xfrm rot="10800000">
          <a:off x="2847839" y="3124946"/>
          <a:ext cx="2048282" cy="1109368"/>
        </a:xfrm>
        <a:prstGeom prst="rightArrow">
          <a:avLst>
            <a:gd name="adj1" fmla="val 60000"/>
            <a:gd name="adj2" fmla="val 50000"/>
          </a:avLst>
        </a:prstGeom>
        <a:solidFill>
          <a:srgbClr val="00CC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180649" y="3346820"/>
        <a:ext cx="1715472" cy="665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49A5F-069A-4FD6-A287-382E30508750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9DDDA-043C-4618-93FF-2A1DF3955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5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1A9C1F-DBD5-4C2E-9046-88059857D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5944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4BC342-3B53-4A76-A149-F22EDACBE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32804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973C09-D456-4207-A6E9-AE164072E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1103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58A859-5FB2-40BE-B369-2A2738BD5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2966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21B279-F6AF-406B-ACF8-D5FDBF15B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70448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D695E3-9979-4FC5-B562-350C69E04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78591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2A7A59-4F48-4AFF-9FA6-A73282437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2320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F0F9BE-EF85-4193-A614-45AB78ACD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46805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E34977-A574-4A87-804A-44CF50981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45968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E807E7-447A-4097-8831-453354CD8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411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7EC364-0B15-4840-8DD3-9D01C8B4F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317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5C3579-4986-4A1F-A504-1F390850E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279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787CBA-7710-4A5E-8E8E-EA12E9E73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74325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7559A94-4C71-425E-A888-DC3082F08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89649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9FCE8A-34B5-435B-AE5B-E9B31BEDC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2005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72A8A1-4C43-4DE4-94E6-B90F09511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0322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431CFF-C82F-4318-8A29-0C1641889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1138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2EFD1B-1942-4906-9BC4-E00EABD5C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9249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2B79EF-8F04-49C9-A964-0CA358AD0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9358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45EAAF-F083-48D3-8AA2-785C779BC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56874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B6405A-D1C7-4D7F-8E83-E5108F412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83809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CC94697-0A97-43E9-882A-2A145FD52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69FDB7F7-533F-4643-A3CF-E84BA028E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19.xml"/><Relationship Id="rId18" Type="http://schemas.openxmlformats.org/officeDocument/2006/relationships/image" Target="../media/image20.gif"/><Relationship Id="rId3" Type="http://schemas.openxmlformats.org/officeDocument/2006/relationships/slide" Target="slide16.xml"/><Relationship Id="rId21" Type="http://schemas.openxmlformats.org/officeDocument/2006/relationships/image" Target="../media/image23.png"/><Relationship Id="rId7" Type="http://schemas.openxmlformats.org/officeDocument/2006/relationships/image" Target="../media/image16.jpeg"/><Relationship Id="rId12" Type="http://schemas.openxmlformats.org/officeDocument/2006/relationships/slide" Target="slide22.xml"/><Relationship Id="rId17" Type="http://schemas.openxmlformats.org/officeDocument/2006/relationships/slide" Target="slide24.xml"/><Relationship Id="rId2" Type="http://schemas.openxmlformats.org/officeDocument/2006/relationships/slide" Target="slide27.xml"/><Relationship Id="rId16" Type="http://schemas.openxmlformats.org/officeDocument/2006/relationships/image" Target="../media/image19.gif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gif"/><Relationship Id="rId11" Type="http://schemas.openxmlformats.org/officeDocument/2006/relationships/slide" Target="slide29.xml"/><Relationship Id="rId24" Type="http://schemas.openxmlformats.org/officeDocument/2006/relationships/image" Target="../media/image25.gif"/><Relationship Id="rId5" Type="http://schemas.openxmlformats.org/officeDocument/2006/relationships/slide" Target="slide23.xml"/><Relationship Id="rId15" Type="http://schemas.openxmlformats.org/officeDocument/2006/relationships/slide" Target="slide18.xml"/><Relationship Id="rId23" Type="http://schemas.openxmlformats.org/officeDocument/2006/relationships/image" Target="../media/image24.gif"/><Relationship Id="rId10" Type="http://schemas.openxmlformats.org/officeDocument/2006/relationships/slide" Target="slide26.xml"/><Relationship Id="rId19" Type="http://schemas.openxmlformats.org/officeDocument/2006/relationships/image" Target="../media/image21.gif"/><Relationship Id="rId4" Type="http://schemas.openxmlformats.org/officeDocument/2006/relationships/image" Target="../media/image14.gif"/><Relationship Id="rId9" Type="http://schemas.openxmlformats.org/officeDocument/2006/relationships/image" Target="../media/image17.gif"/><Relationship Id="rId14" Type="http://schemas.openxmlformats.org/officeDocument/2006/relationships/image" Target="../media/image18.gif"/><Relationship Id="rId22" Type="http://schemas.openxmlformats.org/officeDocument/2006/relationships/hyperlink" Target="http://smiles.33b.ru/smile.105259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file:///F:\&#1054;&#1058;&#1050;&#1056;&#1067;&#1058;&#1067;&#1049;%20&#1059;&#1056;&#1054;&#1050;%20&#1063;&#1040;&#1055;&#1051;&#1067;&#1043;&#1048;&#1053;&#1054;&#1049;\&#1055;&#1088;&#1080;&#1083;&#1086;&#1078;&#1077;&#1085;&#1080;&#1077;%209.xls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im0-tub-ru.yandex.net/i?id=125841586-26-72&amp;n=21" TargetMode="External"/><Relationship Id="rId13" Type="http://schemas.openxmlformats.org/officeDocument/2006/relationships/hyperlink" Target="http://belka.gorod.tomsk.ru/uploads/20549/1247709809/Yablochki.jpg" TargetMode="External"/><Relationship Id="rId3" Type="http://schemas.openxmlformats.org/officeDocument/2006/relationships/hyperlink" Target="http://pozdravite.com.ua/images/image017.gif" TargetMode="External"/><Relationship Id="rId7" Type="http://schemas.openxmlformats.org/officeDocument/2006/relationships/hyperlink" Target="http://1asch1262.ucoz.ru/forumkartinki/41.2.gif" TargetMode="External"/><Relationship Id="rId12" Type="http://schemas.openxmlformats.org/officeDocument/2006/relationships/hyperlink" Target="http://russianmedik.com/public/album_photo/0d/65/64a8_7689.jpg?c=fade" TargetMode="External"/><Relationship Id="rId2" Type="http://schemas.openxmlformats.org/officeDocument/2006/relationships/hyperlink" Target="http://praktikum7.narod.ru/images/p43_evrika-2-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10.proshkolu.ru/content/media/pic/std/4000000/3733000/3732774-56991e8257be536d.gif" TargetMode="External"/><Relationship Id="rId11" Type="http://schemas.openxmlformats.org/officeDocument/2006/relationships/hyperlink" Target="http://www.pra3dnuk.ru/_ph/6/161103872.jpg" TargetMode="External"/><Relationship Id="rId5" Type="http://schemas.openxmlformats.org/officeDocument/2006/relationships/hyperlink" Target="http://s2.rimg.info/ac77cd90282a2e8ccd8fe03af91acdc9.gif" TargetMode="External"/><Relationship Id="rId10" Type="http://schemas.openxmlformats.org/officeDocument/2006/relationships/hyperlink" Target="http://stat11.privet.ru/lr/082de6c75eb2660c7205e5ea46d1f526" TargetMode="External"/><Relationship Id="rId4" Type="http://schemas.openxmlformats.org/officeDocument/2006/relationships/hyperlink" Target="http://www.aujk.de/wbb3/wcf/images/smilies/Arbeit%20(20).gif" TargetMode="External"/><Relationship Id="rId9" Type="http://schemas.openxmlformats.org/officeDocument/2006/relationships/hyperlink" Target="http://s15.radikal.ru/i189/1204/91/fe6e61438274.gi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613" y="476250"/>
            <a:ext cx="5122862" cy="633413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003399"/>
                </a:solidFill>
                <a:latin typeface="Times New Roman" pitchFamily="18" charset="0"/>
              </a:rPr>
              <a:t>МКОУ «Кадиркентская СОШ»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8175" y="1125538"/>
            <a:ext cx="5483225" cy="11811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500" b="1" dirty="0" smtClean="0">
                <a:solidFill>
                  <a:srgbClr val="003399"/>
                </a:solidFill>
                <a:latin typeface="Times New Roman" pitchFamily="18" charset="0"/>
              </a:rPr>
              <a:t>Урок по информатике на тему: </a:t>
            </a:r>
          </a:p>
          <a:p>
            <a:pPr algn="ctr">
              <a:buFontTx/>
              <a:buNone/>
            </a:pPr>
            <a:r>
              <a:rPr lang="ru-RU" altLang="ru-RU" sz="2500" b="1" dirty="0" smtClean="0">
                <a:solidFill>
                  <a:srgbClr val="003399"/>
                </a:solidFill>
                <a:latin typeface="Times New Roman" pitchFamily="18" charset="0"/>
              </a:rPr>
              <a:t>«Система счисления»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50825" y="333375"/>
            <a:ext cx="8713788" cy="6191250"/>
          </a:xfrm>
          <a:prstGeom prst="rect">
            <a:avLst/>
          </a:prstGeom>
          <a:noFill/>
          <a:ln w="76200" cmpd="tri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1908175" y="4797425"/>
            <a:ext cx="64087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003399"/>
                </a:solidFill>
                <a:latin typeface="Times New Roman" pitchFamily="18" charset="0"/>
              </a:rPr>
              <a:t>Учитель </a:t>
            </a:r>
            <a:r>
              <a:rPr lang="ru-RU" altLang="ru-RU" sz="2400" b="1" dirty="0" smtClean="0">
                <a:solidFill>
                  <a:srgbClr val="003399"/>
                </a:solidFill>
                <a:latin typeface="Times New Roman" pitchFamily="18" charset="0"/>
              </a:rPr>
              <a:t>информатики МКОУ «Кадиркентская СОШ» Сергокалинского района Магомедова У.К.</a:t>
            </a:r>
            <a:endParaRPr lang="ru-RU" altLang="ru-RU" sz="2400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3708400" y="6021874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rgbClr val="003399"/>
                </a:solidFill>
                <a:latin typeface="Times New Roman" pitchFamily="18" charset="0"/>
              </a:rPr>
              <a:t>Сергокала – 2015г.</a:t>
            </a:r>
            <a:endParaRPr lang="ru-RU" altLang="ru-RU" b="1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2168723"/>
            <a:ext cx="4022555" cy="2520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729350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868612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649328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002424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539750" y="1916113"/>
            <a:ext cx="8280400" cy="2160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Девять предметов 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 системе счисления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250825" y="333375"/>
            <a:ext cx="8713788" cy="6191250"/>
          </a:xfrm>
          <a:prstGeom prst="rect">
            <a:avLst/>
          </a:prstGeom>
          <a:noFill/>
          <a:ln w="76200" cmpd="tri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WordArt 6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-677514">
            <a:off x="250825" y="2532063"/>
            <a:ext cx="2592388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рисование</a:t>
            </a:r>
          </a:p>
        </p:txBody>
      </p:sp>
      <p:sp>
        <p:nvSpPr>
          <p:cNvPr id="92169" name="Line 6"/>
          <p:cNvSpPr>
            <a:spLocks noChangeShapeType="1"/>
          </p:cNvSpPr>
          <p:nvPr/>
        </p:nvSpPr>
        <p:spPr bwMode="auto">
          <a:xfrm>
            <a:off x="3059113" y="0"/>
            <a:ext cx="0" cy="685800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70" name="Line 7"/>
          <p:cNvSpPr>
            <a:spLocks noChangeShapeType="1"/>
          </p:cNvSpPr>
          <p:nvPr/>
        </p:nvSpPr>
        <p:spPr bwMode="auto">
          <a:xfrm>
            <a:off x="6084888" y="0"/>
            <a:ext cx="0" cy="685800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71" name="Line 8"/>
          <p:cNvSpPr>
            <a:spLocks noChangeShapeType="1"/>
          </p:cNvSpPr>
          <p:nvPr/>
        </p:nvSpPr>
        <p:spPr bwMode="auto">
          <a:xfrm>
            <a:off x="0" y="2241550"/>
            <a:ext cx="9144000" cy="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72" name="Line 9">
            <a:hlinkClick r:id="rId2" action="ppaction://hlinksldjump"/>
          </p:cNvPr>
          <p:cNvSpPr>
            <a:spLocks noChangeShapeType="1"/>
          </p:cNvSpPr>
          <p:nvPr/>
        </p:nvSpPr>
        <p:spPr bwMode="auto">
          <a:xfrm>
            <a:off x="0" y="4508500"/>
            <a:ext cx="9144000" cy="0"/>
          </a:xfrm>
          <a:prstGeom prst="line">
            <a:avLst/>
          </a:prstGeom>
          <a:noFill/>
          <a:ln w="762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73" name="WordArt 14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2875" y="188913"/>
            <a:ext cx="2808288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94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+mn-lt"/>
                <a:ea typeface="+mn-lt"/>
                <a:cs typeface="+mn-lt"/>
              </a:rPr>
              <a:t>Русский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+mn-lt"/>
                <a:ea typeface="+mn-lt"/>
                <a:cs typeface="+mn-lt"/>
              </a:rPr>
              <a:t>язык</a:t>
            </a:r>
          </a:p>
        </p:txBody>
      </p:sp>
      <p:sp>
        <p:nvSpPr>
          <p:cNvPr id="32803" name="WordArt 35"/>
          <p:cNvSpPr>
            <a:spLocks noChangeArrowheads="1" noChangeShapeType="1" noTextEdit="1"/>
          </p:cNvSpPr>
          <p:nvPr/>
        </p:nvSpPr>
        <p:spPr bwMode="auto">
          <a:xfrm>
            <a:off x="441325" y="130175"/>
            <a:ext cx="1403350" cy="1808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+mn-lt"/>
              <a:ea typeface="+mn-lt"/>
              <a:cs typeface="+mn-lt"/>
            </a:endParaRPr>
          </a:p>
        </p:txBody>
      </p:sp>
      <p:pic>
        <p:nvPicPr>
          <p:cNvPr id="92176" name="Picture 87" descr="http://jardindeninoscarrusel.com/images/crayoncoloringhgclrrv3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3213100"/>
            <a:ext cx="117475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7" name="WordArt 17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419529">
            <a:off x="6264275" y="4953000"/>
            <a:ext cx="2809875" cy="571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0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50000">
                      <a:srgbClr val="66FFFF"/>
                    </a:gs>
                    <a:gs pos="100000">
                      <a:srgbClr val="008000"/>
                    </a:gs>
                  </a:gsLst>
                  <a:lin ang="2700000" scaled="1"/>
                </a:gradFill>
                <a:latin typeface="Arial"/>
                <a:cs typeface="Arial"/>
              </a:rPr>
              <a:t>БИОЛОГИЯ</a:t>
            </a:r>
          </a:p>
        </p:txBody>
      </p:sp>
      <p:pic>
        <p:nvPicPr>
          <p:cNvPr id="92178" name="Picture 18" descr="8174844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5445125"/>
            <a:ext cx="981075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1" name="Picture 21" descr="Evrric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2276475"/>
            <a:ext cx="2735263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2" name="WordArt 66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-175561">
            <a:off x="3773488" y="3713163"/>
            <a:ext cx="1728787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ЭВРИКА</a:t>
            </a:r>
          </a:p>
        </p:txBody>
      </p:sp>
      <p:pic>
        <p:nvPicPr>
          <p:cNvPr id="92183" name="Picture 23" descr="пп1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5524500"/>
            <a:ext cx="13906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4" name="WordArt 58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4797425"/>
            <a:ext cx="2447925" cy="7191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Impact"/>
              </a:rPr>
              <a:t>СЕКРЕТ</a:t>
            </a:r>
          </a:p>
        </p:txBody>
      </p:sp>
      <p:sp>
        <p:nvSpPr>
          <p:cNvPr id="92185" name="AutoShape 25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12200" y="6497638"/>
            <a:ext cx="431800" cy="360362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66" name="WordArt 60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-179674">
            <a:off x="179388" y="4724400"/>
            <a:ext cx="2843212" cy="938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800" b="1" kern="1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МАТЕМАТИКА</a:t>
            </a:r>
          </a:p>
        </p:txBody>
      </p:sp>
      <p:sp>
        <p:nvSpPr>
          <p:cNvPr id="92165" name="WordArt 61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1510411">
            <a:off x="3579813" y="542925"/>
            <a:ext cx="2300287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ИСТОРИЯ</a:t>
            </a:r>
          </a:p>
        </p:txBody>
      </p:sp>
      <p:pic>
        <p:nvPicPr>
          <p:cNvPr id="92196" name="Picture 36" descr="3732774-56991e8257be536d"/>
          <p:cNvPicPr>
            <a:picLocks noChangeAspect="1" noChangeArrowheads="1" noCrop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981075"/>
            <a:ext cx="1944687" cy="118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WordArt 58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-965383">
            <a:off x="6180138" y="271463"/>
            <a:ext cx="2782887" cy="11017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литература</a:t>
            </a:r>
          </a:p>
        </p:txBody>
      </p:sp>
      <p:pic>
        <p:nvPicPr>
          <p:cNvPr id="92200" name="Picture 40" descr="sqju2wt1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2852738"/>
            <a:ext cx="19335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8" name="WordArt 57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1363188">
            <a:off x="6227763" y="2852738"/>
            <a:ext cx="2916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213"/>
              </a:avLst>
            </a:prstTxWarp>
          </a:bodyPr>
          <a:lstStyle/>
          <a:p>
            <a:pPr algn="ctr"/>
            <a:r>
              <a:rPr lang="ru-RU" sz="3600" b="1" kern="10" spc="720" normalizeH="1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Информатика</a:t>
            </a:r>
          </a:p>
        </p:txBody>
      </p:sp>
      <p:pic>
        <p:nvPicPr>
          <p:cNvPr id="92201" name="Picture 4" descr="7"/>
          <p:cNvPicPr>
            <a:picLocks noChangeAspect="1" noChangeArrowheads="1" noCrop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58054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2" name="Picture 4" descr="5"/>
          <p:cNvPicPr>
            <a:picLocks noChangeAspect="1" noChangeArrowheads="1" noCrop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5734050"/>
            <a:ext cx="6429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3" name="Picture 4" descr="ци8"/>
          <p:cNvPicPr>
            <a:picLocks noChangeAspect="1" noChangeArrowheads="1" noCrop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661025"/>
            <a:ext cx="7143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4" name="Picture 4" descr="ци6"/>
          <p:cNvPicPr>
            <a:picLocks noChangeAspect="1" noChangeArrowheads="1" noCrop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6092825"/>
            <a:ext cx="64293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5" name="Picture 45" descr="aad0f9607854196da752334f68d8ceb0">
            <a:hlinkClick r:id="rId22"/>
          </p:cNvPr>
          <p:cNvPicPr>
            <a:picLocks noChangeAspect="1" noChangeArrowheads="1" noCrop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981075"/>
            <a:ext cx="8858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7" name="Picture 47" descr="41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2928938"/>
            <a:ext cx="10668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9" name="Picture 49" descr="41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5773" y="692150"/>
            <a:ext cx="1512888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0113" y="1844675"/>
            <a:ext cx="7632700" cy="352558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000" b="1" dirty="0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ДИКТАНТ</a:t>
            </a:r>
          </a:p>
          <a:p>
            <a:pPr algn="ctr">
              <a:lnSpc>
                <a:spcPct val="115000"/>
              </a:lnSpc>
            </a:pPr>
            <a:r>
              <a:rPr lang="ru-RU" altLang="ru-RU" sz="3500" b="1" i="1" dirty="0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Правило диктанта:</a:t>
            </a:r>
          </a:p>
          <a:p>
            <a:pPr algn="just">
              <a:lnSpc>
                <a:spcPct val="115000"/>
              </a:lnSpc>
            </a:pPr>
            <a:r>
              <a:rPr lang="ru-RU" altLang="ru-RU" sz="3500" b="1" i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Если утверждение верно,</a:t>
            </a:r>
          </a:p>
          <a:p>
            <a:pPr algn="just">
              <a:lnSpc>
                <a:spcPct val="115000"/>
              </a:lnSpc>
            </a:pPr>
            <a:r>
              <a:rPr lang="ru-RU" altLang="ru-RU" sz="3500" b="1" i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то  необходимо записать  знак </a:t>
            </a:r>
            <a:r>
              <a:rPr lang="ru-RU" altLang="ru-RU" sz="3500" b="1" i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/</a:t>
            </a:r>
            <a:r>
              <a:rPr lang="en-US" altLang="ru-RU" sz="3500" b="1" i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\</a:t>
            </a:r>
            <a:r>
              <a:rPr lang="ru-RU" altLang="ru-RU" sz="3500" b="1" i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 , </a:t>
            </a:r>
            <a:r>
              <a:rPr lang="ru-RU" altLang="ru-RU" sz="3500" b="1" i="1" dirty="0" smtClean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если </a:t>
            </a:r>
            <a:r>
              <a:rPr lang="ru-RU" altLang="ru-RU" sz="3500" b="1" i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неверно – знак </a:t>
            </a:r>
            <a:r>
              <a:rPr lang="en-US" altLang="ru-RU" sz="3500" b="1" i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_</a:t>
            </a:r>
            <a:r>
              <a:rPr lang="ru-RU" altLang="ru-RU" sz="2800" dirty="0">
                <a:solidFill>
                  <a:srgbClr val="800080"/>
                </a:solidFill>
                <a:latin typeface="Constantia" pitchFamily="18" charset="0"/>
                <a:cs typeface="Times New Roman" pitchFamily="18" charset="0"/>
              </a:rPr>
              <a:t> </a:t>
            </a:r>
            <a:endParaRPr lang="ru-RU" altLang="ru-RU" sz="2800" dirty="0">
              <a:solidFill>
                <a:srgbClr val="80008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SzPts val="1000"/>
              <a:buFont typeface="Symbol" pitchFamily="18" charset="2"/>
              <a:buNone/>
            </a:pPr>
            <a:r>
              <a:rPr lang="ru-RU" altLang="ru-RU" sz="2400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>
              <a:solidFill>
                <a:srgbClr val="800080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4868863"/>
            <a:ext cx="2555875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68313" y="404813"/>
            <a:ext cx="8280400" cy="6119812"/>
          </a:xfrm>
          <a:prstGeom prst="rect">
            <a:avLst/>
          </a:prstGeom>
          <a:noFill/>
          <a:ln w="76200" cmpd="tri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71" name="WordArt 11"/>
          <p:cNvSpPr>
            <a:spLocks noChangeArrowheads="1" noChangeShapeType="1" noTextEdit="1"/>
          </p:cNvSpPr>
          <p:nvPr/>
        </p:nvSpPr>
        <p:spPr bwMode="auto">
          <a:xfrm>
            <a:off x="1476375" y="836613"/>
            <a:ext cx="57610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Русский язык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altLang="ru-RU" b="1" smtClean="0">
                <a:solidFill>
                  <a:srgbClr val="0000CC"/>
                </a:solidFill>
                <a:latin typeface="Times New Roman" pitchFamily="18" charset="0"/>
              </a:rPr>
              <a:t>Диктант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8229600" cy="424815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800" dirty="0" smtClean="0">
                <a:latin typeface="Times New Roman" pitchFamily="18" charset="0"/>
              </a:rPr>
              <a:t>Любая позиционная система счисления имеет основание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800" dirty="0" smtClean="0">
                <a:latin typeface="Times New Roman" pitchFamily="18" charset="0"/>
              </a:rPr>
              <a:t>В 16-ричной </a:t>
            </a:r>
            <a:r>
              <a:rPr lang="ru-RU" altLang="ru-RU" sz="2800" dirty="0" err="1" smtClean="0">
                <a:latin typeface="Times New Roman" pitchFamily="18" charset="0"/>
              </a:rPr>
              <a:t>с.с</a:t>
            </a:r>
            <a:r>
              <a:rPr lang="ru-RU" altLang="ru-RU" sz="2800" dirty="0" smtClean="0">
                <a:latin typeface="Times New Roman" pitchFamily="18" charset="0"/>
              </a:rPr>
              <a:t>. символ </a:t>
            </a:r>
            <a:r>
              <a:rPr lang="en-US" altLang="ru-RU" sz="2800" dirty="0" smtClean="0">
                <a:latin typeface="Times New Roman" pitchFamily="18" charset="0"/>
              </a:rPr>
              <a:t>F </a:t>
            </a:r>
            <a:r>
              <a:rPr lang="ru-RU" altLang="ru-RU" sz="2800" dirty="0" smtClean="0">
                <a:latin typeface="Times New Roman" pitchFamily="18" charset="0"/>
              </a:rPr>
              <a:t>используется для обозначения числа 15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800" dirty="0" smtClean="0">
                <a:latin typeface="Times New Roman" pitchFamily="18" charset="0"/>
              </a:rPr>
              <a:t>Римская </a:t>
            </a:r>
            <a:r>
              <a:rPr lang="ru-RU" altLang="ru-RU" sz="2800" dirty="0" err="1" smtClean="0">
                <a:latin typeface="Times New Roman" pitchFamily="18" charset="0"/>
              </a:rPr>
              <a:t>с.с</a:t>
            </a:r>
            <a:r>
              <a:rPr lang="ru-RU" altLang="ru-RU" sz="2800" dirty="0" smtClean="0">
                <a:latin typeface="Times New Roman" pitchFamily="18" charset="0"/>
              </a:rPr>
              <a:t>. – это позиционная </a:t>
            </a:r>
            <a:r>
              <a:rPr lang="ru-RU" altLang="ru-RU" sz="2800" dirty="0" err="1" smtClean="0">
                <a:latin typeface="Times New Roman" pitchFamily="18" charset="0"/>
              </a:rPr>
              <a:t>с.с</a:t>
            </a:r>
            <a:endParaRPr lang="ru-RU" altLang="ru-RU" sz="2800" dirty="0" smtClean="0"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800" dirty="0" smtClean="0">
                <a:latin typeface="Times New Roman" pitchFamily="18" charset="0"/>
              </a:rPr>
              <a:t>Существует множество позиционных </a:t>
            </a:r>
            <a:r>
              <a:rPr lang="ru-RU" altLang="ru-RU" sz="2800" dirty="0" err="1" smtClean="0">
                <a:latin typeface="Times New Roman" pitchFamily="18" charset="0"/>
              </a:rPr>
              <a:t>с.с</a:t>
            </a:r>
            <a:r>
              <a:rPr lang="ru-RU" altLang="ru-RU" sz="2800" dirty="0" smtClean="0">
                <a:latin typeface="Times New Roman" pitchFamily="18" charset="0"/>
              </a:rPr>
              <a:t>., и они отличаются друг от друга алфавитами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altLang="ru-RU" sz="2800" dirty="0" smtClean="0">
                <a:latin typeface="Times New Roman" pitchFamily="18" charset="0"/>
              </a:rPr>
              <a:t>В  7-ой </a:t>
            </a:r>
            <a:r>
              <a:rPr lang="ru-RU" altLang="ru-RU" sz="2800" dirty="0" err="1" smtClean="0">
                <a:latin typeface="Times New Roman" pitchFamily="18" charset="0"/>
              </a:rPr>
              <a:t>с.с</a:t>
            </a:r>
            <a:r>
              <a:rPr lang="ru-RU" altLang="ru-RU" sz="2800" dirty="0" smtClean="0">
                <a:latin typeface="Times New Roman" pitchFamily="18" charset="0"/>
              </a:rPr>
              <a:t>. для записи чисел используются цифры от 1 до 7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1476375" y="5445125"/>
            <a:ext cx="6121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5000" b="1">
                <a:solidFill>
                  <a:srgbClr val="FF0000"/>
                </a:solidFill>
                <a:latin typeface="Times New Roman" pitchFamily="18" charset="0"/>
              </a:rPr>
              <a:t>ОТВЕТ:  /</a:t>
            </a:r>
            <a:r>
              <a:rPr lang="en-US" altLang="ru-RU" sz="5000" b="1">
                <a:solidFill>
                  <a:srgbClr val="FF0000"/>
                </a:solidFill>
                <a:latin typeface="Times New Roman" pitchFamily="18" charset="0"/>
              </a:rPr>
              <a:t>\ </a:t>
            </a:r>
            <a:r>
              <a:rPr lang="ru-RU" altLang="ru-RU" sz="5000" b="1">
                <a:solidFill>
                  <a:srgbClr val="FF0000"/>
                </a:solidFill>
                <a:latin typeface="Times New Roman" pitchFamily="18" charset="0"/>
              </a:rPr>
              <a:t>/</a:t>
            </a:r>
            <a:r>
              <a:rPr lang="en-US" altLang="ru-RU" sz="5000" b="1">
                <a:solidFill>
                  <a:srgbClr val="FF0000"/>
                </a:solidFill>
                <a:latin typeface="Times New Roman" pitchFamily="18" charset="0"/>
              </a:rPr>
              <a:t>\</a:t>
            </a:r>
            <a:r>
              <a:rPr lang="ru-RU" altLang="ru-RU" sz="5000" b="1">
                <a:solidFill>
                  <a:srgbClr val="FF0000"/>
                </a:solidFill>
                <a:latin typeface="Times New Roman" pitchFamily="18" charset="0"/>
              </a:rPr>
              <a:t> _ /</a:t>
            </a:r>
            <a:r>
              <a:rPr lang="en-US" altLang="ru-RU" sz="5000" b="1">
                <a:solidFill>
                  <a:srgbClr val="FF0000"/>
                </a:solidFill>
                <a:latin typeface="Times New Roman" pitchFamily="18" charset="0"/>
              </a:rPr>
              <a:t>\</a:t>
            </a:r>
            <a:r>
              <a:rPr lang="ru-RU" altLang="ru-RU" sz="5000" b="1">
                <a:solidFill>
                  <a:srgbClr val="FF0000"/>
                </a:solidFill>
                <a:latin typeface="Times New Roman" pitchFamily="18" charset="0"/>
              </a:rPr>
              <a:t> _</a:t>
            </a:r>
            <a:endParaRPr lang="en-US" altLang="ru-RU" sz="5000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885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431800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4317983" y="5452469"/>
            <a:ext cx="2304538" cy="846872"/>
          </a:xfrm>
          <a:prstGeom prst="rect">
            <a:avLst/>
          </a:prstGeom>
          <a:solidFill>
            <a:srgbClr val="FFCC99"/>
          </a:solidFill>
          <a:ln w="76200">
            <a:solidFill>
              <a:srgbClr val="CC0066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altLang="ru-RU" sz="2000" b="1" dirty="0">
                <a:latin typeface="Times New Roman" pitchFamily="18" charset="0"/>
              </a:rPr>
              <a:t>проверка</a:t>
            </a: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250825" y="333375"/>
            <a:ext cx="8713788" cy="6191250"/>
          </a:xfrm>
          <a:prstGeom prst="rect">
            <a:avLst/>
          </a:prstGeom>
          <a:noFill/>
          <a:ln w="76200" cmpd="tri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/>
      <p:bldP spid="788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2700338" y="2243138"/>
            <a:ext cx="26574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3000" b="1" i="1">
                <a:solidFill>
                  <a:srgbClr val="800080"/>
                </a:solidFill>
                <a:latin typeface="Times New Roman" pitchFamily="18" charset="0"/>
              </a:rPr>
              <a:t>А.С.Пушкин...</a:t>
            </a:r>
            <a:r>
              <a:rPr lang="ru-RU" altLang="ru-RU" sz="2800" b="1" i="1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800" b="1" i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800" b="1" i="1">
                <a:solidFill>
                  <a:srgbClr val="000099"/>
                </a:solidFill>
                <a:latin typeface="Times New Roman" pitchFamily="18" charset="0"/>
              </a:rPr>
              <a:t>17  30  48 </a:t>
            </a:r>
            <a:br>
              <a:rPr lang="ru-RU" altLang="ru-RU" sz="2800" b="1" i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800" b="1" i="1">
                <a:solidFill>
                  <a:srgbClr val="000099"/>
                </a:solidFill>
                <a:latin typeface="Times New Roman" pitchFamily="18" charset="0"/>
              </a:rPr>
              <a:t>140  10  01 </a:t>
            </a:r>
            <a:br>
              <a:rPr lang="ru-RU" altLang="ru-RU" sz="2800" b="1" i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800" b="1" i="1">
                <a:solidFill>
                  <a:srgbClr val="000099"/>
                </a:solidFill>
                <a:latin typeface="Times New Roman" pitchFamily="18" charset="0"/>
              </a:rPr>
              <a:t>126  138 </a:t>
            </a:r>
            <a:br>
              <a:rPr lang="ru-RU" altLang="ru-RU" sz="2800" b="1" i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800" b="1" i="1">
                <a:solidFill>
                  <a:srgbClr val="000099"/>
                </a:solidFill>
                <a:latin typeface="Times New Roman" pitchFamily="18" charset="0"/>
              </a:rPr>
              <a:t>140  3  501 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5795963" y="2781300"/>
            <a:ext cx="3125787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800" b="1" i="1">
                <a:solidFill>
                  <a:srgbClr val="800080"/>
                </a:solidFill>
                <a:latin typeface="Times New Roman" pitchFamily="18" charset="0"/>
              </a:rPr>
              <a:t>Веселые:</a:t>
            </a:r>
            <a:r>
              <a:rPr lang="ru-RU" altLang="ru-RU" sz="2800" b="1" i="1">
                <a:solidFill>
                  <a:srgbClr val="000099"/>
                </a:solidFill>
                <a:latin typeface="Times New Roman" pitchFamily="18" charset="0"/>
              </a:rPr>
              <a:t> </a:t>
            </a:r>
            <a:br>
              <a:rPr lang="ru-RU" altLang="ru-RU" sz="2800" b="1" i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800" b="1" i="1">
                <a:solidFill>
                  <a:srgbClr val="000099"/>
                </a:solidFill>
                <a:latin typeface="Times New Roman" pitchFamily="18" charset="0"/>
              </a:rPr>
              <a:t>7  14  100  0 </a:t>
            </a:r>
            <a:br>
              <a:rPr lang="ru-RU" altLang="ru-RU" sz="2800" b="1" i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800" b="1" i="1">
                <a:solidFill>
                  <a:srgbClr val="000099"/>
                </a:solidFill>
                <a:latin typeface="Times New Roman" pitchFamily="18" charset="0"/>
              </a:rPr>
              <a:t>2  0 0  13 </a:t>
            </a:r>
            <a:br>
              <a:rPr lang="ru-RU" altLang="ru-RU" sz="2800" b="1" i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800" b="1" i="1">
                <a:solidFill>
                  <a:srgbClr val="000099"/>
                </a:solidFill>
                <a:latin typeface="Times New Roman" pitchFamily="18" charset="0"/>
              </a:rPr>
              <a:t>37  07  05 </a:t>
            </a:r>
            <a:br>
              <a:rPr lang="ru-RU" altLang="ru-RU" sz="2800" b="1" i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altLang="ru-RU" sz="2800" b="1" i="1">
                <a:solidFill>
                  <a:srgbClr val="000099"/>
                </a:solidFill>
                <a:latin typeface="Times New Roman" pitchFamily="18" charset="0"/>
              </a:rPr>
              <a:t>20  20  20! 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2627313" y="1844675"/>
            <a:ext cx="5976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 i="1">
                <a:solidFill>
                  <a:srgbClr val="800080"/>
                </a:solidFill>
                <a:latin typeface="Times New Roman" pitchFamily="18" charset="0"/>
              </a:rPr>
              <a:t>(</a:t>
            </a:r>
            <a:r>
              <a:rPr lang="ru-RU" altLang="ru-RU" sz="2400" b="1" i="1">
                <a:solidFill>
                  <a:srgbClr val="800080"/>
                </a:solidFill>
                <a:latin typeface="Times New Roman" pitchFamily="18" charset="0"/>
              </a:rPr>
              <a:t>Читать вслух и с выражением)</a:t>
            </a:r>
          </a:p>
        </p:txBody>
      </p:sp>
      <p:pic>
        <p:nvPicPr>
          <p:cNvPr id="79882" name="Picture 10" descr="pushkin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1893887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250825" y="333375"/>
            <a:ext cx="8713788" cy="6191250"/>
          </a:xfrm>
          <a:prstGeom prst="rect">
            <a:avLst/>
          </a:prstGeom>
          <a:noFill/>
          <a:ln w="76200" cmpd="tri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9884" name="WordArt 12"/>
          <p:cNvSpPr>
            <a:spLocks noChangeArrowheads="1" noChangeShapeType="1" noTextEdit="1"/>
          </p:cNvSpPr>
          <p:nvPr/>
        </p:nvSpPr>
        <p:spPr bwMode="auto">
          <a:xfrm>
            <a:off x="1763713" y="404813"/>
            <a:ext cx="576103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Литература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2843213" y="1268413"/>
            <a:ext cx="46815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000" b="1">
                <a:solidFill>
                  <a:srgbClr val="008000"/>
                </a:solidFill>
                <a:latin typeface="Times New Roman" pitchFamily="18" charset="0"/>
              </a:rPr>
              <a:t>ПОЭЗИЯ  В  ЧИСЛАХ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539750" y="5527675"/>
            <a:ext cx="79200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500" b="1" u="sng" dirty="0">
                <a:solidFill>
                  <a:srgbClr val="006600"/>
                </a:solidFill>
                <a:latin typeface="Times New Roman" pitchFamily="18" charset="0"/>
              </a:rPr>
              <a:t>ВОПРОС:</a:t>
            </a:r>
            <a:r>
              <a:rPr lang="ru-RU" altLang="ru-RU" sz="2500" dirty="0">
                <a:latin typeface="Times New Roman" pitchFamily="18" charset="0"/>
              </a:rPr>
              <a:t>  </a:t>
            </a:r>
            <a:r>
              <a:rPr lang="ru-RU" altLang="ru-RU" sz="2500" b="1" i="1" dirty="0">
                <a:solidFill>
                  <a:srgbClr val="800080"/>
                </a:solidFill>
                <a:latin typeface="Times New Roman" pitchFamily="18" charset="0"/>
              </a:rPr>
              <a:t>В какой наименьшей системе счисления могут быть прочитаны эти стихотворения?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2987675" y="4508500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006600"/>
                </a:solidFill>
                <a:latin typeface="Times New Roman" pitchFamily="18" charset="0"/>
              </a:rPr>
              <a:t>(9-ная)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6156325" y="4941888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006600"/>
                </a:solidFill>
                <a:latin typeface="Times New Roman" pitchFamily="18" charset="0"/>
              </a:rPr>
              <a:t>(8-ная)</a:t>
            </a:r>
          </a:p>
        </p:txBody>
      </p:sp>
      <p:sp>
        <p:nvSpPr>
          <p:cNvPr id="79889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021388"/>
            <a:ext cx="431800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Выноска-облако 1"/>
          <p:cNvSpPr/>
          <p:nvPr/>
        </p:nvSpPr>
        <p:spPr bwMode="auto">
          <a:xfrm>
            <a:off x="3013182" y="4508500"/>
            <a:ext cx="1198455" cy="612648"/>
          </a:xfrm>
          <a:prstGeom prst="cloudCallout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Выноска-облако 2"/>
          <p:cNvSpPr/>
          <p:nvPr/>
        </p:nvSpPr>
        <p:spPr bwMode="auto">
          <a:xfrm>
            <a:off x="6012160" y="4864164"/>
            <a:ext cx="1223218" cy="612648"/>
          </a:xfrm>
          <a:prstGeom prst="cloudCallout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6" grpId="0"/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3473450" y="3246438"/>
            <a:ext cx="184150" cy="3667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81933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431800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34" name="WordArt 14"/>
          <p:cNvSpPr>
            <a:spLocks noChangeArrowheads="1" noChangeShapeType="1" noTextEdit="1"/>
          </p:cNvSpPr>
          <p:nvPr/>
        </p:nvSpPr>
        <p:spPr bwMode="auto">
          <a:xfrm>
            <a:off x="1763713" y="260350"/>
            <a:ext cx="576103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История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468313" y="1125538"/>
            <a:ext cx="84963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600" b="1" dirty="0">
                <a:solidFill>
                  <a:srgbClr val="003399"/>
                </a:solidFill>
                <a:latin typeface="Times New Roman" pitchFamily="18" charset="0"/>
              </a:rPr>
              <a:t>Непозиционная система счисления встречается нам в исторических датах, памятниках архитектуры</a:t>
            </a:r>
            <a:r>
              <a:rPr lang="ru-RU" altLang="ru-RU" sz="2600" b="1" dirty="0">
                <a:latin typeface="Times New Roman" pitchFamily="18" charset="0"/>
              </a:rPr>
              <a:t>.</a:t>
            </a:r>
            <a:r>
              <a:rPr lang="ru-RU" altLang="ru-RU" sz="2800" b="1" dirty="0">
                <a:latin typeface="Times New Roman" pitchFamily="18" charset="0"/>
              </a:rPr>
              <a:t> </a:t>
            </a: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76200" cmpd="tri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899592" y="5975678"/>
            <a:ext cx="6769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 b="1" dirty="0">
                <a:solidFill>
                  <a:srgbClr val="003399"/>
                </a:solidFill>
                <a:latin typeface="Times New Roman" pitchFamily="18" charset="0"/>
              </a:rPr>
              <a:t>XXII  </a:t>
            </a:r>
            <a:r>
              <a:rPr lang="ru-RU" altLang="ru-RU" sz="2800" b="1" dirty="0">
                <a:solidFill>
                  <a:srgbClr val="003399"/>
                </a:solidFill>
                <a:latin typeface="Times New Roman" pitchFamily="18" charset="0"/>
              </a:rPr>
              <a:t>Зимние </a:t>
            </a:r>
            <a:r>
              <a:rPr lang="ru-RU" altLang="ru-RU" sz="2800" b="1" dirty="0" smtClean="0">
                <a:solidFill>
                  <a:srgbClr val="003399"/>
                </a:solidFill>
                <a:latin typeface="Times New Roman" pitchFamily="18" charset="0"/>
              </a:rPr>
              <a:t>Олимпийские </a:t>
            </a:r>
            <a:r>
              <a:rPr lang="ru-RU" altLang="ru-RU" sz="2800" b="1" dirty="0">
                <a:solidFill>
                  <a:srgbClr val="003399"/>
                </a:solidFill>
                <a:latin typeface="Times New Roman" pitchFamily="18" charset="0"/>
              </a:rPr>
              <a:t>игры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6" y="2041526"/>
            <a:ext cx="8640762" cy="393415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24351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Самый оригинальный мост Казани - вантовый Миллениум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Его построили в честь тысячелетия города и в его центре стоит буква «М».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8147248" cy="4608512"/>
          </a:xfrm>
        </p:spPr>
      </p:pic>
    </p:spTree>
    <p:extLst>
      <p:ext uri="{BB962C8B-B14F-4D97-AF65-F5344CB8AC3E}">
        <p14:creationId xmlns:p14="http://schemas.microsoft.com/office/powerpoint/2010/main" val="30744021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7205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28800"/>
            <a:ext cx="3323131" cy="4536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AutoShape 1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43327" y="6240031"/>
            <a:ext cx="431800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611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708400" y="2205038"/>
            <a:ext cx="5184775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ru-RU" altLang="ru-RU" sz="2500" b="1">
                <a:solidFill>
                  <a:srgbClr val="006600"/>
                </a:solidFill>
                <a:latin typeface="Times New Roman" pitchFamily="18" charset="0"/>
              </a:rPr>
              <a:t>Было 11 яблок. После того как каждое яблоко разрезали пополам, стало 110 половинок.  </a:t>
            </a:r>
            <a:r>
              <a:rPr lang="ru-RU" altLang="ru-RU" sz="2300" b="1">
                <a:solidFill>
                  <a:srgbClr val="006600"/>
                </a:solidFill>
                <a:latin typeface="Times New Roman" pitchFamily="18" charset="0"/>
              </a:rPr>
              <a:t>Возможно ли это?  Обоснуйте ответ.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115616" y="4476313"/>
            <a:ext cx="676875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/>
                    </a:gs>
                    <a:gs pos="100000">
                      <a:srgbClr val="D2C7B6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2400" b="1" dirty="0" smtClean="0">
                <a:solidFill>
                  <a:srgbClr val="006600"/>
                </a:solidFill>
                <a:latin typeface="Times New Roman" pitchFamily="18" charset="0"/>
              </a:rPr>
              <a:t>     Ответ</a:t>
            </a:r>
            <a:r>
              <a:rPr lang="ru-RU" altLang="ru-RU" sz="2400" b="1" dirty="0">
                <a:solidFill>
                  <a:srgbClr val="006600"/>
                </a:solidFill>
                <a:latin typeface="Times New Roman" pitchFamily="18" charset="0"/>
              </a:rPr>
              <a:t>:  </a:t>
            </a:r>
            <a:r>
              <a:rPr lang="ru-RU" altLang="ru-RU" sz="2400" b="1" dirty="0" smtClean="0">
                <a:solidFill>
                  <a:srgbClr val="006600"/>
                </a:solidFill>
                <a:latin typeface="Times New Roman" pitchFamily="18" charset="0"/>
              </a:rPr>
              <a:t>Да</a:t>
            </a:r>
            <a:r>
              <a:rPr lang="ru-RU" altLang="ru-RU" sz="2400" b="1" dirty="0">
                <a:solidFill>
                  <a:srgbClr val="006600"/>
                </a:solidFill>
                <a:latin typeface="Times New Roman" pitchFamily="18" charset="0"/>
              </a:rPr>
              <a:t>,   если считать числа в задаче представленными в </a:t>
            </a:r>
            <a:r>
              <a:rPr lang="ru-RU" altLang="ru-RU" sz="2400" b="1" dirty="0" smtClean="0">
                <a:solidFill>
                  <a:srgbClr val="006600"/>
                </a:solidFill>
                <a:latin typeface="Times New Roman" pitchFamily="18" charset="0"/>
              </a:rPr>
              <a:t>двоичной </a:t>
            </a:r>
            <a:r>
              <a:rPr lang="ru-RU" altLang="ru-RU" sz="2400" b="1" dirty="0">
                <a:solidFill>
                  <a:srgbClr val="006600"/>
                </a:solidFill>
                <a:latin typeface="Times New Roman" pitchFamily="18" charset="0"/>
              </a:rPr>
              <a:t>системе счисления: </a:t>
            </a:r>
            <a:endParaRPr lang="ru-RU" altLang="ru-RU" sz="2400" b="1" dirty="0" smtClean="0">
              <a:solidFill>
                <a:srgbClr val="006600"/>
              </a:solidFill>
              <a:latin typeface="Times New Roman" pitchFamily="18" charset="0"/>
            </a:endParaRPr>
          </a:p>
          <a:p>
            <a:pPr eaLnBrk="0" hangingPunct="0"/>
            <a:r>
              <a:rPr lang="ru-RU" altLang="ru-RU" sz="2400" b="1" dirty="0" smtClean="0">
                <a:solidFill>
                  <a:srgbClr val="336600"/>
                </a:solidFill>
                <a:latin typeface="Times New Roman" pitchFamily="18" charset="0"/>
              </a:rPr>
              <a:t>1</a:t>
            </a:r>
            <a:r>
              <a:rPr lang="en-US" altLang="ru-RU" sz="2400" b="1" dirty="0">
                <a:solidFill>
                  <a:srgbClr val="336600"/>
                </a:solidFill>
                <a:latin typeface="Times New Roman" pitchFamily="18" charset="0"/>
              </a:rPr>
              <a:t>1</a:t>
            </a:r>
            <a:r>
              <a:rPr lang="ru-RU" altLang="ru-RU" sz="2400" b="1" baseline="-25000" dirty="0">
                <a:solidFill>
                  <a:srgbClr val="336600"/>
                </a:solidFill>
                <a:latin typeface="Times New Roman" pitchFamily="18" charset="0"/>
              </a:rPr>
              <a:t>2</a:t>
            </a:r>
            <a:r>
              <a:rPr lang="ru-RU" altLang="ru-RU" sz="2400" b="1" dirty="0">
                <a:solidFill>
                  <a:srgbClr val="336600"/>
                </a:solidFill>
                <a:latin typeface="Times New Roman" pitchFamily="18" charset="0"/>
              </a:rPr>
              <a:t>=</a:t>
            </a:r>
            <a:r>
              <a:rPr lang="en-US" altLang="ru-RU" sz="2400" b="1" dirty="0">
                <a:solidFill>
                  <a:srgbClr val="336600"/>
                </a:solidFill>
                <a:latin typeface="Times New Roman" pitchFamily="18" charset="0"/>
              </a:rPr>
              <a:t>1</a:t>
            </a:r>
            <a:r>
              <a:rPr lang="en-US" altLang="ru-RU" sz="2400" b="1" dirty="0">
                <a:solidFill>
                  <a:srgbClr val="336600"/>
                </a:solidFill>
                <a:latin typeface="Times New Roman" pitchFamily="18" charset="0"/>
                <a:sym typeface="Symbol" pitchFamily="18" charset="2"/>
              </a:rPr>
              <a:t>2</a:t>
            </a:r>
            <a:r>
              <a:rPr lang="en-US" altLang="ru-RU" sz="2400" b="1" baseline="30000" dirty="0">
                <a:solidFill>
                  <a:srgbClr val="336600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en-US" altLang="ru-RU" sz="2400" b="1" dirty="0">
                <a:solidFill>
                  <a:srgbClr val="336600"/>
                </a:solidFill>
                <a:latin typeface="Times New Roman" pitchFamily="18" charset="0"/>
                <a:sym typeface="Symbol" pitchFamily="18" charset="2"/>
              </a:rPr>
              <a:t> + 12</a:t>
            </a:r>
            <a:r>
              <a:rPr lang="en-US" altLang="ru-RU" sz="2400" b="1" baseline="30000" dirty="0">
                <a:solidFill>
                  <a:srgbClr val="3366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altLang="ru-RU" sz="2400" b="1" dirty="0">
                <a:solidFill>
                  <a:srgbClr val="3366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altLang="ru-RU" sz="2400" b="1" dirty="0">
                <a:solidFill>
                  <a:srgbClr val="336600"/>
                </a:solidFill>
                <a:latin typeface="Times New Roman" pitchFamily="18" charset="0"/>
              </a:rPr>
              <a:t>3</a:t>
            </a:r>
            <a:r>
              <a:rPr lang="ru-RU" altLang="ru-RU" sz="2400" b="1" baseline="-25000" dirty="0">
                <a:solidFill>
                  <a:srgbClr val="336600"/>
                </a:solidFill>
                <a:latin typeface="Times New Roman" pitchFamily="18" charset="0"/>
              </a:rPr>
              <a:t>10</a:t>
            </a:r>
            <a:r>
              <a:rPr lang="ru-RU" altLang="ru-RU" sz="2400" b="1" dirty="0">
                <a:solidFill>
                  <a:srgbClr val="336600"/>
                </a:solidFill>
                <a:latin typeface="Times New Roman" pitchFamily="18" charset="0"/>
              </a:rPr>
              <a:t>;  </a:t>
            </a:r>
            <a:endParaRPr lang="en-US" altLang="ru-RU" sz="2400" b="1" dirty="0">
              <a:solidFill>
                <a:srgbClr val="336600"/>
              </a:solidFill>
              <a:latin typeface="Times New Roman" pitchFamily="18" charset="0"/>
            </a:endParaRPr>
          </a:p>
          <a:p>
            <a:pPr eaLnBrk="0" hangingPunct="0"/>
            <a:r>
              <a:rPr lang="ru-RU" altLang="ru-RU" sz="2400" b="1" dirty="0" smtClean="0">
                <a:solidFill>
                  <a:srgbClr val="336600"/>
                </a:solidFill>
                <a:latin typeface="Times New Roman" pitchFamily="18" charset="0"/>
              </a:rPr>
              <a:t>1</a:t>
            </a:r>
            <a:r>
              <a:rPr lang="en-US" altLang="ru-RU" sz="2400" b="1" dirty="0">
                <a:solidFill>
                  <a:srgbClr val="336600"/>
                </a:solidFill>
                <a:latin typeface="Times New Roman" pitchFamily="18" charset="0"/>
              </a:rPr>
              <a:t>1</a:t>
            </a:r>
            <a:r>
              <a:rPr lang="ru-RU" altLang="ru-RU" sz="2400" b="1" dirty="0">
                <a:solidFill>
                  <a:srgbClr val="336600"/>
                </a:solidFill>
                <a:latin typeface="Times New Roman" pitchFamily="18" charset="0"/>
              </a:rPr>
              <a:t>0</a:t>
            </a:r>
            <a:r>
              <a:rPr lang="ru-RU" altLang="ru-RU" sz="2400" b="1" baseline="-25000" dirty="0">
                <a:solidFill>
                  <a:srgbClr val="336600"/>
                </a:solidFill>
                <a:latin typeface="Times New Roman" pitchFamily="18" charset="0"/>
              </a:rPr>
              <a:t>2</a:t>
            </a:r>
            <a:r>
              <a:rPr lang="ru-RU" altLang="ru-RU" sz="2400" b="1" dirty="0">
                <a:solidFill>
                  <a:srgbClr val="336600"/>
                </a:solidFill>
                <a:latin typeface="Times New Roman" pitchFamily="18" charset="0"/>
              </a:rPr>
              <a:t> = </a:t>
            </a:r>
            <a:r>
              <a:rPr lang="en-US" altLang="ru-RU" sz="2400" b="1" dirty="0">
                <a:solidFill>
                  <a:srgbClr val="336600"/>
                </a:solidFill>
                <a:latin typeface="Times New Roman" pitchFamily="18" charset="0"/>
              </a:rPr>
              <a:t>0</a:t>
            </a:r>
            <a:r>
              <a:rPr lang="en-US" altLang="ru-RU" sz="2400" b="1" dirty="0">
                <a:solidFill>
                  <a:srgbClr val="336600"/>
                </a:solidFill>
                <a:latin typeface="Times New Roman" pitchFamily="18" charset="0"/>
                <a:sym typeface="Symbol" pitchFamily="18" charset="2"/>
              </a:rPr>
              <a:t>2</a:t>
            </a:r>
            <a:r>
              <a:rPr lang="en-US" altLang="ru-RU" sz="2400" b="1" baseline="30000" dirty="0">
                <a:solidFill>
                  <a:srgbClr val="336600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en-US" altLang="ru-RU" sz="2400" b="1" dirty="0">
                <a:solidFill>
                  <a:srgbClr val="336600"/>
                </a:solidFill>
                <a:latin typeface="Times New Roman" pitchFamily="18" charset="0"/>
                <a:sym typeface="Symbol" pitchFamily="18" charset="2"/>
              </a:rPr>
              <a:t> + 12</a:t>
            </a:r>
            <a:r>
              <a:rPr lang="en-US" altLang="ru-RU" sz="2400" b="1" baseline="30000" dirty="0">
                <a:solidFill>
                  <a:srgbClr val="3366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altLang="ru-RU" sz="2400" b="1" dirty="0">
                <a:solidFill>
                  <a:srgbClr val="336600"/>
                </a:solidFill>
                <a:latin typeface="Times New Roman" pitchFamily="18" charset="0"/>
                <a:sym typeface="Symbol" pitchFamily="18" charset="2"/>
              </a:rPr>
              <a:t> + 12</a:t>
            </a:r>
            <a:r>
              <a:rPr lang="en-US" altLang="ru-RU" sz="2400" b="1" baseline="30000" dirty="0">
                <a:solidFill>
                  <a:srgbClr val="336600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altLang="ru-RU" sz="2400" b="1" dirty="0">
                <a:solidFill>
                  <a:srgbClr val="336600"/>
                </a:solidFill>
                <a:latin typeface="Times New Roman" pitchFamily="18" charset="0"/>
                <a:sym typeface="Symbol" pitchFamily="18" charset="2"/>
              </a:rPr>
              <a:t> = 2 + 4 = 6</a:t>
            </a:r>
            <a:r>
              <a:rPr lang="en-US" altLang="ru-RU" sz="2400" b="1" baseline="-25000" dirty="0">
                <a:solidFill>
                  <a:srgbClr val="336600"/>
                </a:solidFill>
                <a:latin typeface="Times New Roman" pitchFamily="18" charset="0"/>
                <a:sym typeface="Symbol" pitchFamily="18" charset="2"/>
              </a:rPr>
              <a:t>10</a:t>
            </a:r>
            <a:endParaRPr lang="ru-RU" altLang="ru-RU" sz="2400" b="1" dirty="0">
              <a:solidFill>
                <a:srgbClr val="336600"/>
              </a:solidFill>
              <a:latin typeface="Times New Roman" pitchFamily="18" charset="0"/>
            </a:endParaRPr>
          </a:p>
        </p:txBody>
      </p:sp>
      <p:sp>
        <p:nvSpPr>
          <p:cNvPr id="8295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431800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76200" cmpd="tri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953" name="WordArt 9"/>
          <p:cNvSpPr>
            <a:spLocks noChangeArrowheads="1" noChangeShapeType="1" noTextEdit="1"/>
          </p:cNvSpPr>
          <p:nvPr/>
        </p:nvSpPr>
        <p:spPr bwMode="auto">
          <a:xfrm>
            <a:off x="1763713" y="260350"/>
            <a:ext cx="576103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Математика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1331913" y="1412875"/>
            <a:ext cx="6696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000" b="1" i="1">
                <a:solidFill>
                  <a:srgbClr val="CC0000"/>
                </a:solidFill>
                <a:latin typeface="Times New Roman" pitchFamily="18" charset="0"/>
              </a:rPr>
              <a:t>В поисках математической истины</a:t>
            </a:r>
          </a:p>
        </p:txBody>
      </p:sp>
      <p:pic>
        <p:nvPicPr>
          <p:cNvPr id="82960" name="Picture 16" descr="07f8afb5c8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3311525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395288" y="2060575"/>
            <a:ext cx="8353425" cy="2232025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Горизонтальный свиток 1"/>
          <p:cNvSpPr/>
          <p:nvPr/>
        </p:nvSpPr>
        <p:spPr bwMode="auto">
          <a:xfrm>
            <a:off x="1007603" y="4172841"/>
            <a:ext cx="6984777" cy="2545936"/>
          </a:xfrm>
          <a:prstGeom prst="horizontalScrol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WordArt 4"/>
          <p:cNvSpPr>
            <a:spLocks noChangeArrowheads="1" noChangeShapeType="1" noTextEdit="1"/>
          </p:cNvSpPr>
          <p:nvPr/>
        </p:nvSpPr>
        <p:spPr bwMode="auto">
          <a:xfrm>
            <a:off x="1763713" y="188913"/>
            <a:ext cx="5616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33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Биология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76200" cmpd="tri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250825" y="908050"/>
            <a:ext cx="88931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200" b="1"/>
              <a:t> </a:t>
            </a:r>
            <a:r>
              <a:rPr lang="ru-RU" altLang="ru-RU" sz="2400" i="1">
                <a:latin typeface="Times New Roman" pitchFamily="18" charset="0"/>
              </a:rPr>
              <a:t>Понаблюдаем за рождением цветка: сначала появился один листочек, затем второй … и вот распустился бутон. Постепенно подрастая, цветок показывает нам некоторое двоичное число. Если вы до конца проследите за ростом цветка, то узнаете, сколько дней ему понадобилось, чтобы вырасти.</a:t>
            </a:r>
          </a:p>
        </p:txBody>
      </p:sp>
      <p:grpSp>
        <p:nvGrpSpPr>
          <p:cNvPr id="90123" name="Group 11"/>
          <p:cNvGrpSpPr>
            <a:grpSpLocks/>
          </p:cNvGrpSpPr>
          <p:nvPr/>
        </p:nvGrpSpPr>
        <p:grpSpPr bwMode="auto">
          <a:xfrm>
            <a:off x="5219700" y="4797425"/>
            <a:ext cx="792163" cy="1150938"/>
            <a:chOff x="4014" y="3158"/>
            <a:chExt cx="544" cy="816"/>
          </a:xfrm>
        </p:grpSpPr>
        <p:sp>
          <p:nvSpPr>
            <p:cNvPr id="90121" name="Oval 9"/>
            <p:cNvSpPr>
              <a:spLocks noChangeArrowheads="1"/>
            </p:cNvSpPr>
            <p:nvPr/>
          </p:nvSpPr>
          <p:spPr bwMode="auto">
            <a:xfrm rot="2827606">
              <a:off x="3887" y="3414"/>
              <a:ext cx="453" cy="188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20" name="Line 8"/>
            <p:cNvSpPr>
              <a:spLocks noChangeShapeType="1"/>
            </p:cNvSpPr>
            <p:nvPr/>
          </p:nvSpPr>
          <p:spPr bwMode="auto">
            <a:xfrm flipV="1">
              <a:off x="4286" y="3158"/>
              <a:ext cx="0" cy="49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119" name="AutoShape 7"/>
            <p:cNvSpPr>
              <a:spLocks noChangeArrowheads="1"/>
            </p:cNvSpPr>
            <p:nvPr/>
          </p:nvSpPr>
          <p:spPr bwMode="auto">
            <a:xfrm>
              <a:off x="4014" y="3657"/>
              <a:ext cx="544" cy="31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22" name="Text Box 10"/>
            <p:cNvSpPr txBox="1">
              <a:spLocks noChangeArrowheads="1"/>
            </p:cNvSpPr>
            <p:nvPr/>
          </p:nvSpPr>
          <p:spPr bwMode="auto">
            <a:xfrm>
              <a:off x="4014" y="3385"/>
              <a:ext cx="181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90132" name="Group 20"/>
          <p:cNvGrpSpPr>
            <a:grpSpLocks/>
          </p:cNvGrpSpPr>
          <p:nvPr/>
        </p:nvGrpSpPr>
        <p:grpSpPr bwMode="auto">
          <a:xfrm>
            <a:off x="539750" y="2997200"/>
            <a:ext cx="863600" cy="1223963"/>
            <a:chOff x="975" y="2205"/>
            <a:chExt cx="688" cy="816"/>
          </a:xfrm>
        </p:grpSpPr>
        <p:sp>
          <p:nvSpPr>
            <p:cNvPr id="90129" name="Oval 17"/>
            <p:cNvSpPr>
              <a:spLocks noChangeArrowheads="1"/>
            </p:cNvSpPr>
            <p:nvPr/>
          </p:nvSpPr>
          <p:spPr bwMode="auto">
            <a:xfrm rot="-2593712">
              <a:off x="1179" y="2491"/>
              <a:ext cx="484" cy="181"/>
            </a:xfrm>
            <a:prstGeom prst="ellipse">
              <a:avLst/>
            </a:prstGeom>
            <a:solidFill>
              <a:srgbClr val="00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0124" name="Group 12"/>
            <p:cNvGrpSpPr>
              <a:grpSpLocks/>
            </p:cNvGrpSpPr>
            <p:nvPr/>
          </p:nvGrpSpPr>
          <p:grpSpPr bwMode="auto">
            <a:xfrm>
              <a:off x="975" y="2205"/>
              <a:ext cx="544" cy="816"/>
              <a:chOff x="4014" y="3158"/>
              <a:chExt cx="544" cy="816"/>
            </a:xfrm>
          </p:grpSpPr>
          <p:sp>
            <p:nvSpPr>
              <p:cNvPr id="90125" name="Oval 13"/>
              <p:cNvSpPr>
                <a:spLocks noChangeArrowheads="1"/>
              </p:cNvSpPr>
              <p:nvPr/>
            </p:nvSpPr>
            <p:spPr bwMode="auto">
              <a:xfrm rot="2827606">
                <a:off x="3887" y="3414"/>
                <a:ext cx="453" cy="188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0126" name="Line 14"/>
              <p:cNvSpPr>
                <a:spLocks noChangeShapeType="1"/>
              </p:cNvSpPr>
              <p:nvPr/>
            </p:nvSpPr>
            <p:spPr bwMode="auto">
              <a:xfrm flipV="1">
                <a:off x="4286" y="3158"/>
                <a:ext cx="0" cy="499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127" name="AutoShape 15"/>
              <p:cNvSpPr>
                <a:spLocks noChangeArrowheads="1"/>
              </p:cNvSpPr>
              <p:nvPr/>
            </p:nvSpPr>
            <p:spPr bwMode="auto">
              <a:xfrm>
                <a:off x="4014" y="3657"/>
                <a:ext cx="544" cy="317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0128" name="Text Box 16"/>
              <p:cNvSpPr txBox="1">
                <a:spLocks noChangeArrowheads="1"/>
              </p:cNvSpPr>
              <p:nvPr/>
            </p:nvSpPr>
            <p:spPr bwMode="auto">
              <a:xfrm>
                <a:off x="4014" y="3384"/>
                <a:ext cx="180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b="1">
                    <a:latin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90130" name="Text Box 18"/>
            <p:cNvSpPr txBox="1">
              <a:spLocks noChangeArrowheads="1"/>
            </p:cNvSpPr>
            <p:nvPr/>
          </p:nvSpPr>
          <p:spPr bwMode="auto">
            <a:xfrm>
              <a:off x="1339" y="2431"/>
              <a:ext cx="181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altLang="ru-RU"/>
            </a:p>
          </p:txBody>
        </p:sp>
        <p:sp>
          <p:nvSpPr>
            <p:cNvPr id="90131" name="Text Box 19"/>
            <p:cNvSpPr txBox="1">
              <a:spLocks noChangeArrowheads="1"/>
            </p:cNvSpPr>
            <p:nvPr/>
          </p:nvSpPr>
          <p:spPr bwMode="auto">
            <a:xfrm>
              <a:off x="1339" y="2431"/>
              <a:ext cx="180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90144" name="Group 32"/>
          <p:cNvGrpSpPr>
            <a:grpSpLocks/>
          </p:cNvGrpSpPr>
          <p:nvPr/>
        </p:nvGrpSpPr>
        <p:grpSpPr bwMode="auto">
          <a:xfrm>
            <a:off x="5651500" y="2924175"/>
            <a:ext cx="1081088" cy="1512888"/>
            <a:chOff x="3878" y="1842"/>
            <a:chExt cx="688" cy="1089"/>
          </a:xfrm>
        </p:grpSpPr>
        <p:grpSp>
          <p:nvGrpSpPr>
            <p:cNvPr id="90133" name="Group 21"/>
            <p:cNvGrpSpPr>
              <a:grpSpLocks/>
            </p:cNvGrpSpPr>
            <p:nvPr/>
          </p:nvGrpSpPr>
          <p:grpSpPr bwMode="auto">
            <a:xfrm>
              <a:off x="3878" y="2115"/>
              <a:ext cx="688" cy="816"/>
              <a:chOff x="975" y="2205"/>
              <a:chExt cx="688" cy="816"/>
            </a:xfrm>
          </p:grpSpPr>
          <p:sp>
            <p:nvSpPr>
              <p:cNvPr id="90134" name="Oval 22"/>
              <p:cNvSpPr>
                <a:spLocks noChangeArrowheads="1"/>
              </p:cNvSpPr>
              <p:nvPr/>
            </p:nvSpPr>
            <p:spPr bwMode="auto">
              <a:xfrm rot="-2593712">
                <a:off x="1179" y="2491"/>
                <a:ext cx="484" cy="181"/>
              </a:xfrm>
              <a:prstGeom prst="ellipse">
                <a:avLst/>
              </a:prstGeom>
              <a:solidFill>
                <a:srgbClr val="00CC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90135" name="Group 23"/>
              <p:cNvGrpSpPr>
                <a:grpSpLocks/>
              </p:cNvGrpSpPr>
              <p:nvPr/>
            </p:nvGrpSpPr>
            <p:grpSpPr bwMode="auto">
              <a:xfrm>
                <a:off x="975" y="2205"/>
                <a:ext cx="544" cy="816"/>
                <a:chOff x="4014" y="3158"/>
                <a:chExt cx="544" cy="816"/>
              </a:xfrm>
            </p:grpSpPr>
            <p:sp>
              <p:nvSpPr>
                <p:cNvPr id="90136" name="Oval 24"/>
                <p:cNvSpPr>
                  <a:spLocks noChangeArrowheads="1"/>
                </p:cNvSpPr>
                <p:nvPr/>
              </p:nvSpPr>
              <p:spPr bwMode="auto">
                <a:xfrm rot="2827606">
                  <a:off x="3887" y="3414"/>
                  <a:ext cx="453" cy="188"/>
                </a:xfrm>
                <a:prstGeom prst="ellipse">
                  <a:avLst/>
                </a:prstGeom>
                <a:solidFill>
                  <a:srgbClr val="00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137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4286" y="3158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38" name="AutoShape 26"/>
                <p:cNvSpPr>
                  <a:spLocks noChangeArrowheads="1"/>
                </p:cNvSpPr>
                <p:nvPr/>
              </p:nvSpPr>
              <p:spPr bwMode="auto">
                <a:xfrm>
                  <a:off x="4014" y="3657"/>
                  <a:ext cx="544" cy="317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13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014" y="3385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b="1">
                      <a:latin typeface="Times New Roman" pitchFamily="18" charset="0"/>
                    </a:rPr>
                    <a:t>1</a:t>
                  </a:r>
                </a:p>
              </p:txBody>
            </p:sp>
          </p:grpSp>
          <p:sp>
            <p:nvSpPr>
              <p:cNvPr id="90140" name="Text Box 28"/>
              <p:cNvSpPr txBox="1">
                <a:spLocks noChangeArrowheads="1"/>
              </p:cNvSpPr>
              <p:nvPr/>
            </p:nvSpPr>
            <p:spPr bwMode="auto">
              <a:xfrm>
                <a:off x="1338" y="2432"/>
                <a:ext cx="182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altLang="ru-RU"/>
              </a:p>
            </p:txBody>
          </p:sp>
          <p:sp>
            <p:nvSpPr>
              <p:cNvPr id="90141" name="Text Box 29"/>
              <p:cNvSpPr txBox="1">
                <a:spLocks noChangeArrowheads="1"/>
              </p:cNvSpPr>
              <p:nvPr/>
            </p:nvSpPr>
            <p:spPr bwMode="auto">
              <a:xfrm>
                <a:off x="1338" y="2432"/>
                <a:ext cx="181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b="1">
                    <a:latin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90142" name="Oval 30"/>
            <p:cNvSpPr>
              <a:spLocks noChangeArrowheads="1"/>
            </p:cNvSpPr>
            <p:nvPr/>
          </p:nvSpPr>
          <p:spPr bwMode="auto">
            <a:xfrm>
              <a:off x="3969" y="1842"/>
              <a:ext cx="317" cy="27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43" name="Text Box 31"/>
            <p:cNvSpPr txBox="1">
              <a:spLocks noChangeArrowheads="1"/>
            </p:cNvSpPr>
            <p:nvPr/>
          </p:nvSpPr>
          <p:spPr bwMode="auto">
            <a:xfrm>
              <a:off x="4014" y="1842"/>
              <a:ext cx="227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90160" name="Group 48"/>
          <p:cNvGrpSpPr>
            <a:grpSpLocks/>
          </p:cNvGrpSpPr>
          <p:nvPr/>
        </p:nvGrpSpPr>
        <p:grpSpPr bwMode="auto">
          <a:xfrm>
            <a:off x="3348038" y="2924175"/>
            <a:ext cx="1584325" cy="1511300"/>
            <a:chOff x="1701" y="2931"/>
            <a:chExt cx="1096" cy="1089"/>
          </a:xfrm>
        </p:grpSpPr>
        <p:sp>
          <p:nvSpPr>
            <p:cNvPr id="90157" name="AutoShape 45"/>
            <p:cNvSpPr>
              <a:spLocks noChangeArrowheads="1"/>
            </p:cNvSpPr>
            <p:nvPr/>
          </p:nvSpPr>
          <p:spPr bwMode="auto">
            <a:xfrm rot="5400000">
              <a:off x="1860" y="2772"/>
              <a:ext cx="272" cy="589"/>
            </a:xfrm>
            <a:prstGeom prst="flowChartMerge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0145" name="Group 33"/>
            <p:cNvGrpSpPr>
              <a:grpSpLocks/>
            </p:cNvGrpSpPr>
            <p:nvPr/>
          </p:nvGrpSpPr>
          <p:grpSpPr bwMode="auto">
            <a:xfrm>
              <a:off x="2109" y="2931"/>
              <a:ext cx="688" cy="1089"/>
              <a:chOff x="3878" y="1842"/>
              <a:chExt cx="688" cy="1089"/>
            </a:xfrm>
          </p:grpSpPr>
          <p:grpSp>
            <p:nvGrpSpPr>
              <p:cNvPr id="90146" name="Group 34"/>
              <p:cNvGrpSpPr>
                <a:grpSpLocks/>
              </p:cNvGrpSpPr>
              <p:nvPr/>
            </p:nvGrpSpPr>
            <p:grpSpPr bwMode="auto">
              <a:xfrm>
                <a:off x="3878" y="2115"/>
                <a:ext cx="688" cy="816"/>
                <a:chOff x="975" y="2205"/>
                <a:chExt cx="688" cy="816"/>
              </a:xfrm>
            </p:grpSpPr>
            <p:sp>
              <p:nvSpPr>
                <p:cNvPr id="90147" name="Oval 35"/>
                <p:cNvSpPr>
                  <a:spLocks noChangeArrowheads="1"/>
                </p:cNvSpPr>
                <p:nvPr/>
              </p:nvSpPr>
              <p:spPr bwMode="auto">
                <a:xfrm rot="-2593712">
                  <a:off x="1179" y="2491"/>
                  <a:ext cx="484" cy="181"/>
                </a:xfrm>
                <a:prstGeom prst="ellipse">
                  <a:avLst/>
                </a:prstGeom>
                <a:solidFill>
                  <a:srgbClr val="00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90148" name="Group 36"/>
                <p:cNvGrpSpPr>
                  <a:grpSpLocks/>
                </p:cNvGrpSpPr>
                <p:nvPr/>
              </p:nvGrpSpPr>
              <p:grpSpPr bwMode="auto">
                <a:xfrm>
                  <a:off x="975" y="2205"/>
                  <a:ext cx="544" cy="816"/>
                  <a:chOff x="4014" y="3158"/>
                  <a:chExt cx="544" cy="816"/>
                </a:xfrm>
              </p:grpSpPr>
              <p:sp>
                <p:nvSpPr>
                  <p:cNvPr id="90149" name="Oval 37"/>
                  <p:cNvSpPr>
                    <a:spLocks noChangeArrowheads="1"/>
                  </p:cNvSpPr>
                  <p:nvPr/>
                </p:nvSpPr>
                <p:spPr bwMode="auto">
                  <a:xfrm rot="2827606">
                    <a:off x="3887" y="3414"/>
                    <a:ext cx="453" cy="188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0150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86" y="3158"/>
                    <a:ext cx="0" cy="499"/>
                  </a:xfrm>
                  <a:prstGeom prst="line">
                    <a:avLst/>
                  </a:prstGeom>
                  <a:noFill/>
                  <a:ln w="3810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0151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4014" y="3657"/>
                    <a:ext cx="544" cy="317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*/ 5400 1 2"/>
                      <a:gd name="G3" fmla="+- 21600 0 G2"/>
                      <a:gd name="G4" fmla="+/ 5400 21600 2"/>
                      <a:gd name="G5" fmla="+/ G1 0 2"/>
                      <a:gd name="G6" fmla="*/ 21600 21600 5400"/>
                      <a:gd name="G7" fmla="*/ G6 1 2"/>
                      <a:gd name="G8" fmla="+- 21600 0 G7"/>
                      <a:gd name="G9" fmla="*/ 21600 1 2"/>
                      <a:gd name="G10" fmla="+- 5400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0033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0152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4" y="3385"/>
                    <a:ext cx="181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ru-RU" altLang="ru-RU" b="1">
                        <a:latin typeface="Times New Roman" pitchFamily="18" charset="0"/>
                      </a:rPr>
                      <a:t>1</a:t>
                    </a:r>
                  </a:p>
                </p:txBody>
              </p:sp>
            </p:grpSp>
            <p:sp>
              <p:nvSpPr>
                <p:cNvPr id="9015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338" y="2432"/>
                  <a:ext cx="182" cy="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ru-RU" altLang="ru-RU"/>
                </a:p>
              </p:txBody>
            </p:sp>
            <p:sp>
              <p:nvSpPr>
                <p:cNvPr id="9015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338" y="2432"/>
                  <a:ext cx="181" cy="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b="1">
                      <a:latin typeface="Times New Roman" pitchFamily="18" charset="0"/>
                    </a:rPr>
                    <a:t>0</a:t>
                  </a:r>
                </a:p>
              </p:txBody>
            </p:sp>
          </p:grpSp>
          <p:sp>
            <p:nvSpPr>
              <p:cNvPr id="90155" name="Oval 43"/>
              <p:cNvSpPr>
                <a:spLocks noChangeArrowheads="1"/>
              </p:cNvSpPr>
              <p:nvPr/>
            </p:nvSpPr>
            <p:spPr bwMode="auto">
              <a:xfrm>
                <a:off x="3969" y="1842"/>
                <a:ext cx="317" cy="273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0156" name="Text Box 44"/>
              <p:cNvSpPr txBox="1">
                <a:spLocks noChangeArrowheads="1"/>
              </p:cNvSpPr>
              <p:nvPr/>
            </p:nvSpPr>
            <p:spPr bwMode="auto">
              <a:xfrm>
                <a:off x="4014" y="1842"/>
                <a:ext cx="227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b="1">
                    <a:latin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90159" name="Text Box 47"/>
            <p:cNvSpPr txBox="1">
              <a:spLocks noChangeArrowheads="1"/>
            </p:cNvSpPr>
            <p:nvPr/>
          </p:nvSpPr>
          <p:spPr bwMode="auto">
            <a:xfrm>
              <a:off x="1973" y="2931"/>
              <a:ext cx="227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90194" name="Group 82"/>
          <p:cNvGrpSpPr>
            <a:grpSpLocks/>
          </p:cNvGrpSpPr>
          <p:nvPr/>
        </p:nvGrpSpPr>
        <p:grpSpPr bwMode="auto">
          <a:xfrm>
            <a:off x="7380288" y="2708275"/>
            <a:ext cx="1511300" cy="2089150"/>
            <a:chOff x="4377" y="1842"/>
            <a:chExt cx="1096" cy="1543"/>
          </a:xfrm>
        </p:grpSpPr>
        <p:sp>
          <p:nvSpPr>
            <p:cNvPr id="90158" name="AutoShape 46"/>
            <p:cNvSpPr>
              <a:spLocks noChangeArrowheads="1"/>
            </p:cNvSpPr>
            <p:nvPr/>
          </p:nvSpPr>
          <p:spPr bwMode="auto">
            <a:xfrm rot="8674552">
              <a:off x="4694" y="1842"/>
              <a:ext cx="272" cy="589"/>
            </a:xfrm>
            <a:prstGeom prst="flowChartMerge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0161" name="Group 49"/>
            <p:cNvGrpSpPr>
              <a:grpSpLocks/>
            </p:cNvGrpSpPr>
            <p:nvPr/>
          </p:nvGrpSpPr>
          <p:grpSpPr bwMode="auto">
            <a:xfrm>
              <a:off x="4377" y="2296"/>
              <a:ext cx="1096" cy="1089"/>
              <a:chOff x="1701" y="2931"/>
              <a:chExt cx="1096" cy="1089"/>
            </a:xfrm>
          </p:grpSpPr>
          <p:sp>
            <p:nvSpPr>
              <p:cNvPr id="90162" name="AutoShape 50"/>
              <p:cNvSpPr>
                <a:spLocks noChangeArrowheads="1"/>
              </p:cNvSpPr>
              <p:nvPr/>
            </p:nvSpPr>
            <p:spPr bwMode="auto">
              <a:xfrm rot="5400000">
                <a:off x="1860" y="2772"/>
                <a:ext cx="272" cy="589"/>
              </a:xfrm>
              <a:prstGeom prst="flowChartMerge">
                <a:avLst/>
              </a:prstGeom>
              <a:solidFill>
                <a:srgbClr val="FF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90163" name="Group 51"/>
              <p:cNvGrpSpPr>
                <a:grpSpLocks/>
              </p:cNvGrpSpPr>
              <p:nvPr/>
            </p:nvGrpSpPr>
            <p:grpSpPr bwMode="auto">
              <a:xfrm>
                <a:off x="2109" y="2931"/>
                <a:ext cx="688" cy="1089"/>
                <a:chOff x="3878" y="1842"/>
                <a:chExt cx="688" cy="1089"/>
              </a:xfrm>
            </p:grpSpPr>
            <p:grpSp>
              <p:nvGrpSpPr>
                <p:cNvPr id="90164" name="Group 52"/>
                <p:cNvGrpSpPr>
                  <a:grpSpLocks/>
                </p:cNvGrpSpPr>
                <p:nvPr/>
              </p:nvGrpSpPr>
              <p:grpSpPr bwMode="auto">
                <a:xfrm>
                  <a:off x="3878" y="2115"/>
                  <a:ext cx="688" cy="816"/>
                  <a:chOff x="975" y="2205"/>
                  <a:chExt cx="688" cy="816"/>
                </a:xfrm>
              </p:grpSpPr>
              <p:sp>
                <p:nvSpPr>
                  <p:cNvPr id="90165" name="Oval 53"/>
                  <p:cNvSpPr>
                    <a:spLocks noChangeArrowheads="1"/>
                  </p:cNvSpPr>
                  <p:nvPr/>
                </p:nvSpPr>
                <p:spPr bwMode="auto">
                  <a:xfrm rot="-2593712">
                    <a:off x="1179" y="2491"/>
                    <a:ext cx="484" cy="181"/>
                  </a:xfrm>
                  <a:prstGeom prst="ellipse">
                    <a:avLst/>
                  </a:prstGeom>
                  <a:solidFill>
                    <a:srgbClr val="00CC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9016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975" y="2205"/>
                    <a:ext cx="544" cy="816"/>
                    <a:chOff x="4014" y="3158"/>
                    <a:chExt cx="544" cy="816"/>
                  </a:xfrm>
                </p:grpSpPr>
                <p:sp>
                  <p:nvSpPr>
                    <p:cNvPr id="90167" name="Oval 55"/>
                    <p:cNvSpPr>
                      <a:spLocks noChangeArrowheads="1"/>
                    </p:cNvSpPr>
                    <p:nvPr/>
                  </p:nvSpPr>
                  <p:spPr bwMode="auto">
                    <a:xfrm rot="2827606">
                      <a:off x="3887" y="3414"/>
                      <a:ext cx="453" cy="188"/>
                    </a:xfrm>
                    <a:prstGeom prst="ellipse">
                      <a:avLst/>
                    </a:prstGeom>
                    <a:solidFill>
                      <a:srgbClr val="00CC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0168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86" y="3158"/>
                      <a:ext cx="0" cy="499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0169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4" y="3657"/>
                      <a:ext cx="544" cy="317"/>
                    </a:xfrm>
                    <a:custGeom>
                      <a:avLst/>
                      <a:gdLst>
                        <a:gd name="G0" fmla="+- 5400 0 0"/>
                        <a:gd name="G1" fmla="+- 21600 0 5400"/>
                        <a:gd name="G2" fmla="*/ 5400 1 2"/>
                        <a:gd name="G3" fmla="+- 21600 0 G2"/>
                        <a:gd name="G4" fmla="+/ 5400 21600 2"/>
                        <a:gd name="G5" fmla="+/ G1 0 2"/>
                        <a:gd name="G6" fmla="*/ 21600 21600 5400"/>
                        <a:gd name="G7" fmla="*/ G6 1 2"/>
                        <a:gd name="G8" fmla="+- 21600 0 G7"/>
                        <a:gd name="G9" fmla="*/ 21600 1 2"/>
                        <a:gd name="G10" fmla="+- 5400 0 G9"/>
                        <a:gd name="G11" fmla="?: G10 G8 0"/>
                        <a:gd name="G12" fmla="?: G10 G7 21600"/>
                        <a:gd name="T0" fmla="*/ 18900 w 21600"/>
                        <a:gd name="T1" fmla="*/ 10800 h 21600"/>
                        <a:gd name="T2" fmla="*/ 10800 w 21600"/>
                        <a:gd name="T3" fmla="*/ 21600 h 21600"/>
                        <a:gd name="T4" fmla="*/ 2700 w 21600"/>
                        <a:gd name="T5" fmla="*/ 10800 h 21600"/>
                        <a:gd name="T6" fmla="*/ 10800 w 21600"/>
                        <a:gd name="T7" fmla="*/ 0 h 21600"/>
                        <a:gd name="T8" fmla="*/ 4500 w 21600"/>
                        <a:gd name="T9" fmla="*/ 4500 h 21600"/>
                        <a:gd name="T10" fmla="*/ 17100 w 21600"/>
                        <a:gd name="T11" fmla="*/ 171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0033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0170" name="Text Box 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14" y="3385"/>
                      <a:ext cx="181" cy="27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ru-RU" altLang="ru-RU" b="1">
                          <a:latin typeface="Times New Roman" pitchFamily="18" charset="0"/>
                        </a:rPr>
                        <a:t>1</a:t>
                      </a:r>
                    </a:p>
                  </p:txBody>
                </p:sp>
              </p:grpSp>
              <p:sp>
                <p:nvSpPr>
                  <p:cNvPr id="90171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9" y="2432"/>
                    <a:ext cx="181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endParaRPr lang="ru-RU" altLang="ru-RU"/>
                  </a:p>
                </p:txBody>
              </p:sp>
              <p:sp>
                <p:nvSpPr>
                  <p:cNvPr id="90172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9" y="2432"/>
                    <a:ext cx="180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ru-RU" altLang="ru-RU" b="1">
                        <a:latin typeface="Times New Roman" pitchFamily="18" charset="0"/>
                      </a:rPr>
                      <a:t>0</a:t>
                    </a:r>
                  </a:p>
                </p:txBody>
              </p:sp>
            </p:grpSp>
            <p:sp>
              <p:nvSpPr>
                <p:cNvPr id="90173" name="Oval 61"/>
                <p:cNvSpPr>
                  <a:spLocks noChangeArrowheads="1"/>
                </p:cNvSpPr>
                <p:nvPr/>
              </p:nvSpPr>
              <p:spPr bwMode="auto">
                <a:xfrm>
                  <a:off x="3969" y="1842"/>
                  <a:ext cx="317" cy="273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0174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014" y="1842"/>
                  <a:ext cx="228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b="1">
                      <a:latin typeface="Times New Roman" pitchFamily="18" charset="0"/>
                    </a:rPr>
                    <a:t>0</a:t>
                  </a:r>
                </a:p>
              </p:txBody>
            </p:sp>
          </p:grpSp>
          <p:sp>
            <p:nvSpPr>
              <p:cNvPr id="90175" name="Text Box 63"/>
              <p:cNvSpPr txBox="1">
                <a:spLocks noChangeArrowheads="1"/>
              </p:cNvSpPr>
              <p:nvPr/>
            </p:nvSpPr>
            <p:spPr bwMode="auto">
              <a:xfrm>
                <a:off x="1973" y="2931"/>
                <a:ext cx="226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b="1">
                    <a:latin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90193" name="Text Box 81"/>
            <p:cNvSpPr txBox="1">
              <a:spLocks noChangeArrowheads="1"/>
            </p:cNvSpPr>
            <p:nvPr/>
          </p:nvSpPr>
          <p:spPr bwMode="auto">
            <a:xfrm>
              <a:off x="4785" y="2069"/>
              <a:ext cx="227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90214" name="Group 102"/>
          <p:cNvGrpSpPr>
            <a:grpSpLocks/>
          </p:cNvGrpSpPr>
          <p:nvPr/>
        </p:nvGrpSpPr>
        <p:grpSpPr bwMode="auto">
          <a:xfrm>
            <a:off x="611188" y="4221163"/>
            <a:ext cx="1512887" cy="1944687"/>
            <a:chOff x="521" y="2523"/>
            <a:chExt cx="1096" cy="1588"/>
          </a:xfrm>
        </p:grpSpPr>
        <p:sp>
          <p:nvSpPr>
            <p:cNvPr id="90191" name="AutoShape 79"/>
            <p:cNvSpPr>
              <a:spLocks noChangeArrowheads="1"/>
            </p:cNvSpPr>
            <p:nvPr/>
          </p:nvSpPr>
          <p:spPr bwMode="auto">
            <a:xfrm rot="11432532">
              <a:off x="1156" y="2523"/>
              <a:ext cx="272" cy="589"/>
            </a:xfrm>
            <a:prstGeom prst="flowChartMerge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0195" name="Group 83"/>
            <p:cNvGrpSpPr>
              <a:grpSpLocks/>
            </p:cNvGrpSpPr>
            <p:nvPr/>
          </p:nvGrpSpPr>
          <p:grpSpPr bwMode="auto">
            <a:xfrm>
              <a:off x="521" y="2568"/>
              <a:ext cx="1096" cy="1543"/>
              <a:chOff x="4377" y="1842"/>
              <a:chExt cx="1096" cy="1543"/>
            </a:xfrm>
          </p:grpSpPr>
          <p:sp>
            <p:nvSpPr>
              <p:cNvPr id="90196" name="AutoShape 84"/>
              <p:cNvSpPr>
                <a:spLocks noChangeArrowheads="1"/>
              </p:cNvSpPr>
              <p:nvPr/>
            </p:nvSpPr>
            <p:spPr bwMode="auto">
              <a:xfrm rot="8674552">
                <a:off x="4694" y="1842"/>
                <a:ext cx="272" cy="589"/>
              </a:xfrm>
              <a:prstGeom prst="flowChartMerge">
                <a:avLst/>
              </a:prstGeom>
              <a:solidFill>
                <a:srgbClr val="FF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90197" name="Group 85"/>
              <p:cNvGrpSpPr>
                <a:grpSpLocks/>
              </p:cNvGrpSpPr>
              <p:nvPr/>
            </p:nvGrpSpPr>
            <p:grpSpPr bwMode="auto">
              <a:xfrm>
                <a:off x="4377" y="2296"/>
                <a:ext cx="1096" cy="1089"/>
                <a:chOff x="1701" y="2931"/>
                <a:chExt cx="1096" cy="1089"/>
              </a:xfrm>
            </p:grpSpPr>
            <p:sp>
              <p:nvSpPr>
                <p:cNvPr id="90198" name="AutoShape 86"/>
                <p:cNvSpPr>
                  <a:spLocks noChangeArrowheads="1"/>
                </p:cNvSpPr>
                <p:nvPr/>
              </p:nvSpPr>
              <p:spPr bwMode="auto">
                <a:xfrm rot="5400000">
                  <a:off x="1860" y="2772"/>
                  <a:ext cx="272" cy="589"/>
                </a:xfrm>
                <a:prstGeom prst="flowChartMerge">
                  <a:avLst/>
                </a:prstGeom>
                <a:solidFill>
                  <a:srgbClr val="FF33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90199" name="Group 87"/>
                <p:cNvGrpSpPr>
                  <a:grpSpLocks/>
                </p:cNvGrpSpPr>
                <p:nvPr/>
              </p:nvGrpSpPr>
              <p:grpSpPr bwMode="auto">
                <a:xfrm>
                  <a:off x="2109" y="2931"/>
                  <a:ext cx="688" cy="1089"/>
                  <a:chOff x="3878" y="1842"/>
                  <a:chExt cx="688" cy="1089"/>
                </a:xfrm>
              </p:grpSpPr>
              <p:grpSp>
                <p:nvGrpSpPr>
                  <p:cNvPr id="90200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3878" y="2115"/>
                    <a:ext cx="688" cy="816"/>
                    <a:chOff x="975" y="2205"/>
                    <a:chExt cx="688" cy="816"/>
                  </a:xfrm>
                </p:grpSpPr>
                <p:sp>
                  <p:nvSpPr>
                    <p:cNvPr id="90201" name="Oval 89"/>
                    <p:cNvSpPr>
                      <a:spLocks noChangeArrowheads="1"/>
                    </p:cNvSpPr>
                    <p:nvPr/>
                  </p:nvSpPr>
                  <p:spPr bwMode="auto">
                    <a:xfrm rot="-2593712">
                      <a:off x="1179" y="2491"/>
                      <a:ext cx="484" cy="181"/>
                    </a:xfrm>
                    <a:prstGeom prst="ellipse">
                      <a:avLst/>
                    </a:prstGeom>
                    <a:solidFill>
                      <a:srgbClr val="00CC99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90202" name="Group 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5" y="2205"/>
                      <a:ext cx="544" cy="816"/>
                      <a:chOff x="4014" y="3158"/>
                      <a:chExt cx="544" cy="816"/>
                    </a:xfrm>
                  </p:grpSpPr>
                  <p:sp>
                    <p:nvSpPr>
                      <p:cNvPr id="90203" name="Oval 91"/>
                      <p:cNvSpPr>
                        <a:spLocks noChangeArrowheads="1"/>
                      </p:cNvSpPr>
                      <p:nvPr/>
                    </p:nvSpPr>
                    <p:spPr bwMode="auto">
                      <a:xfrm rot="2827606">
                        <a:off x="3887" y="3414"/>
                        <a:ext cx="453" cy="188"/>
                      </a:xfrm>
                      <a:prstGeom prst="ellipse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0204" name="Line 9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286" y="3158"/>
                        <a:ext cx="0" cy="499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8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0205" name="AutoShape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14" y="3657"/>
                        <a:ext cx="544" cy="317"/>
                      </a:xfrm>
                      <a:custGeom>
                        <a:avLst/>
                        <a:gdLst>
                          <a:gd name="G0" fmla="+- 5400 0 0"/>
                          <a:gd name="G1" fmla="+- 21600 0 5400"/>
                          <a:gd name="G2" fmla="*/ 5400 1 2"/>
                          <a:gd name="G3" fmla="+- 21600 0 G2"/>
                          <a:gd name="G4" fmla="+/ 5400 21600 2"/>
                          <a:gd name="G5" fmla="+/ G1 0 2"/>
                          <a:gd name="G6" fmla="*/ 21600 21600 5400"/>
                          <a:gd name="G7" fmla="*/ G6 1 2"/>
                          <a:gd name="G8" fmla="+- 21600 0 G7"/>
                          <a:gd name="G9" fmla="*/ 21600 1 2"/>
                          <a:gd name="G10" fmla="+- 5400 0 G9"/>
                          <a:gd name="G11" fmla="?: G10 G8 0"/>
                          <a:gd name="G12" fmla="?: G10 G7 21600"/>
                          <a:gd name="T0" fmla="*/ 18900 w 21600"/>
                          <a:gd name="T1" fmla="*/ 10800 h 21600"/>
                          <a:gd name="T2" fmla="*/ 10800 w 21600"/>
                          <a:gd name="T3" fmla="*/ 21600 h 21600"/>
                          <a:gd name="T4" fmla="*/ 2700 w 21600"/>
                          <a:gd name="T5" fmla="*/ 10800 h 21600"/>
                          <a:gd name="T6" fmla="*/ 10800 w 21600"/>
                          <a:gd name="T7" fmla="*/ 0 h 21600"/>
                          <a:gd name="T8" fmla="*/ 4500 w 21600"/>
                          <a:gd name="T9" fmla="*/ 4500 h 21600"/>
                          <a:gd name="T10" fmla="*/ 17100 w 21600"/>
                          <a:gd name="T11" fmla="*/ 171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T8" t="T9" r="T10" b="T11"/>
                        <a:pathLst>
                          <a:path w="21600" h="21600">
                            <a:moveTo>
                              <a:pt x="0" y="0"/>
                            </a:moveTo>
                            <a:lnTo>
                              <a:pt x="5400" y="21600"/>
                            </a:lnTo>
                            <a:lnTo>
                              <a:pt x="16200" y="21600"/>
                            </a:lnTo>
                            <a:lnTo>
                              <a:pt x="21600" y="0"/>
                            </a:lnTo>
                            <a:close/>
                          </a:path>
                        </a:pathLst>
                      </a:custGeom>
                      <a:solidFill>
                        <a:srgbClr val="0033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0206" name="Text Box 9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014" y="3385"/>
                        <a:ext cx="181" cy="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ru-RU" altLang="ru-RU" b="1">
                            <a:latin typeface="Times New Roman" pitchFamily="18" charset="0"/>
                          </a:rPr>
                          <a:t>1</a:t>
                        </a:r>
                      </a:p>
                    </p:txBody>
                  </p:sp>
                </p:grpSp>
                <p:sp>
                  <p:nvSpPr>
                    <p:cNvPr id="90207" name="Text Box 9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39" y="2432"/>
                      <a:ext cx="181" cy="3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endParaRPr lang="ru-RU" altLang="ru-RU"/>
                    </a:p>
                  </p:txBody>
                </p:sp>
                <p:sp>
                  <p:nvSpPr>
                    <p:cNvPr id="90208" name="Text Box 9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39" y="2432"/>
                      <a:ext cx="180" cy="3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ru-RU" altLang="ru-RU" b="1">
                          <a:latin typeface="Times New Roman" pitchFamily="18" charset="0"/>
                        </a:rPr>
                        <a:t>0</a:t>
                      </a:r>
                    </a:p>
                  </p:txBody>
                </p:sp>
              </p:grpSp>
              <p:sp>
                <p:nvSpPr>
                  <p:cNvPr id="90209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3969" y="1842"/>
                    <a:ext cx="317" cy="273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0210" name="Text Box 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4" y="1842"/>
                    <a:ext cx="228" cy="2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ru-RU" altLang="ru-RU" b="1">
                        <a:latin typeface="Times New Roman" pitchFamily="18" charset="0"/>
                      </a:rPr>
                      <a:t>0</a:t>
                    </a:r>
                  </a:p>
                </p:txBody>
              </p:sp>
            </p:grpSp>
            <p:sp>
              <p:nvSpPr>
                <p:cNvPr id="90211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1974" y="2931"/>
                  <a:ext cx="226" cy="2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b="1">
                      <a:latin typeface="Times New Roman" pitchFamily="18" charset="0"/>
                    </a:rPr>
                    <a:t>1</a:t>
                  </a:r>
                </a:p>
              </p:txBody>
            </p:sp>
          </p:grpSp>
          <p:sp>
            <p:nvSpPr>
              <p:cNvPr id="90212" name="Text Box 100"/>
              <p:cNvSpPr txBox="1">
                <a:spLocks noChangeArrowheads="1"/>
              </p:cNvSpPr>
              <p:nvPr/>
            </p:nvSpPr>
            <p:spPr bwMode="auto">
              <a:xfrm>
                <a:off x="4786" y="2069"/>
                <a:ext cx="226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b="1">
                    <a:latin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90213" name="Text Box 101"/>
            <p:cNvSpPr txBox="1">
              <a:spLocks noChangeArrowheads="1"/>
            </p:cNvSpPr>
            <p:nvPr/>
          </p:nvSpPr>
          <p:spPr bwMode="auto">
            <a:xfrm>
              <a:off x="1202" y="2795"/>
              <a:ext cx="18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/>
                <a:t>1</a:t>
              </a:r>
            </a:p>
          </p:txBody>
        </p:sp>
      </p:grpSp>
      <p:grpSp>
        <p:nvGrpSpPr>
          <p:cNvPr id="90238" name="Group 126"/>
          <p:cNvGrpSpPr>
            <a:grpSpLocks/>
          </p:cNvGrpSpPr>
          <p:nvPr/>
        </p:nvGrpSpPr>
        <p:grpSpPr bwMode="auto">
          <a:xfrm>
            <a:off x="6227763" y="3860800"/>
            <a:ext cx="1728787" cy="2089150"/>
            <a:chOff x="1247" y="1661"/>
            <a:chExt cx="1269" cy="1588"/>
          </a:xfrm>
        </p:grpSpPr>
        <p:sp>
          <p:nvSpPr>
            <p:cNvPr id="90192" name="AutoShape 80"/>
            <p:cNvSpPr>
              <a:spLocks noChangeArrowheads="1"/>
            </p:cNvSpPr>
            <p:nvPr/>
          </p:nvSpPr>
          <p:spPr bwMode="auto">
            <a:xfrm rot="15512432">
              <a:off x="2086" y="1956"/>
              <a:ext cx="272" cy="589"/>
            </a:xfrm>
            <a:prstGeom prst="flowChartMerge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0215" name="Group 103"/>
            <p:cNvGrpSpPr>
              <a:grpSpLocks/>
            </p:cNvGrpSpPr>
            <p:nvPr/>
          </p:nvGrpSpPr>
          <p:grpSpPr bwMode="auto">
            <a:xfrm>
              <a:off x="1247" y="1661"/>
              <a:ext cx="1096" cy="1588"/>
              <a:chOff x="521" y="2523"/>
              <a:chExt cx="1096" cy="1588"/>
            </a:xfrm>
          </p:grpSpPr>
          <p:sp>
            <p:nvSpPr>
              <p:cNvPr id="90216" name="AutoShape 104"/>
              <p:cNvSpPr>
                <a:spLocks noChangeArrowheads="1"/>
              </p:cNvSpPr>
              <p:nvPr/>
            </p:nvSpPr>
            <p:spPr bwMode="auto">
              <a:xfrm rot="11432532">
                <a:off x="1156" y="2523"/>
                <a:ext cx="272" cy="589"/>
              </a:xfrm>
              <a:prstGeom prst="flowChartMerge">
                <a:avLst/>
              </a:prstGeom>
              <a:solidFill>
                <a:srgbClr val="FF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90217" name="Group 105"/>
              <p:cNvGrpSpPr>
                <a:grpSpLocks/>
              </p:cNvGrpSpPr>
              <p:nvPr/>
            </p:nvGrpSpPr>
            <p:grpSpPr bwMode="auto">
              <a:xfrm>
                <a:off x="521" y="2568"/>
                <a:ext cx="1096" cy="1543"/>
                <a:chOff x="4377" y="1842"/>
                <a:chExt cx="1096" cy="1543"/>
              </a:xfrm>
            </p:grpSpPr>
            <p:sp>
              <p:nvSpPr>
                <p:cNvPr id="90218" name="AutoShape 106"/>
                <p:cNvSpPr>
                  <a:spLocks noChangeArrowheads="1"/>
                </p:cNvSpPr>
                <p:nvPr/>
              </p:nvSpPr>
              <p:spPr bwMode="auto">
                <a:xfrm rot="8674552">
                  <a:off x="4694" y="1842"/>
                  <a:ext cx="272" cy="589"/>
                </a:xfrm>
                <a:prstGeom prst="flowChartMerge">
                  <a:avLst/>
                </a:prstGeom>
                <a:solidFill>
                  <a:srgbClr val="FF33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90219" name="Group 107"/>
                <p:cNvGrpSpPr>
                  <a:grpSpLocks/>
                </p:cNvGrpSpPr>
                <p:nvPr/>
              </p:nvGrpSpPr>
              <p:grpSpPr bwMode="auto">
                <a:xfrm>
                  <a:off x="4377" y="2296"/>
                  <a:ext cx="1096" cy="1089"/>
                  <a:chOff x="1701" y="2931"/>
                  <a:chExt cx="1096" cy="1089"/>
                </a:xfrm>
              </p:grpSpPr>
              <p:sp>
                <p:nvSpPr>
                  <p:cNvPr id="90220" name="AutoShape 10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860" y="2772"/>
                    <a:ext cx="272" cy="589"/>
                  </a:xfrm>
                  <a:prstGeom prst="flowChartMerge">
                    <a:avLst/>
                  </a:prstGeom>
                  <a:solidFill>
                    <a:srgbClr val="FF33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90221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2109" y="2931"/>
                    <a:ext cx="688" cy="1089"/>
                    <a:chOff x="3878" y="1842"/>
                    <a:chExt cx="688" cy="1089"/>
                  </a:xfrm>
                </p:grpSpPr>
                <p:grpSp>
                  <p:nvGrpSpPr>
                    <p:cNvPr id="90222" name="Group 1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78" y="2115"/>
                      <a:ext cx="688" cy="816"/>
                      <a:chOff x="975" y="2205"/>
                      <a:chExt cx="688" cy="816"/>
                    </a:xfrm>
                  </p:grpSpPr>
                  <p:sp>
                    <p:nvSpPr>
                      <p:cNvPr id="90223" name="Oval 111"/>
                      <p:cNvSpPr>
                        <a:spLocks noChangeArrowheads="1"/>
                      </p:cNvSpPr>
                      <p:nvPr/>
                    </p:nvSpPr>
                    <p:spPr bwMode="auto">
                      <a:xfrm rot="-2593712">
                        <a:off x="1179" y="2491"/>
                        <a:ext cx="484" cy="181"/>
                      </a:xfrm>
                      <a:prstGeom prst="ellipse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90224" name="Group 1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75" y="2205"/>
                        <a:ext cx="544" cy="816"/>
                        <a:chOff x="4014" y="3158"/>
                        <a:chExt cx="544" cy="816"/>
                      </a:xfrm>
                    </p:grpSpPr>
                    <p:sp>
                      <p:nvSpPr>
                        <p:cNvPr id="90225" name="Oval 1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2827606">
                          <a:off x="3887" y="3414"/>
                          <a:ext cx="453" cy="188"/>
                        </a:xfrm>
                        <a:prstGeom prst="ellipse">
                          <a:avLst/>
                        </a:prstGeom>
                        <a:solidFill>
                          <a:srgbClr val="00CC99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0226" name="Line 1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4286" y="3158"/>
                          <a:ext cx="0" cy="499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8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0227" name="AutoShape 1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14" y="3657"/>
                          <a:ext cx="544" cy="317"/>
                        </a:xfrm>
                        <a:custGeom>
                          <a:avLst/>
                          <a:gdLst>
                            <a:gd name="G0" fmla="+- 5400 0 0"/>
                            <a:gd name="G1" fmla="+- 21600 0 5400"/>
                            <a:gd name="G2" fmla="*/ 5400 1 2"/>
                            <a:gd name="G3" fmla="+- 21600 0 G2"/>
                            <a:gd name="G4" fmla="+/ 5400 21600 2"/>
                            <a:gd name="G5" fmla="+/ G1 0 2"/>
                            <a:gd name="G6" fmla="*/ 21600 21600 5400"/>
                            <a:gd name="G7" fmla="*/ G6 1 2"/>
                            <a:gd name="G8" fmla="+- 21600 0 G7"/>
                            <a:gd name="G9" fmla="*/ 21600 1 2"/>
                            <a:gd name="G10" fmla="+- 5400 0 G9"/>
                            <a:gd name="G11" fmla="?: G10 G8 0"/>
                            <a:gd name="G12" fmla="?: G10 G7 21600"/>
                            <a:gd name="T0" fmla="*/ 18900 w 21600"/>
                            <a:gd name="T1" fmla="*/ 10800 h 21600"/>
                            <a:gd name="T2" fmla="*/ 10800 w 21600"/>
                            <a:gd name="T3" fmla="*/ 21600 h 21600"/>
                            <a:gd name="T4" fmla="*/ 2700 w 21600"/>
                            <a:gd name="T5" fmla="*/ 10800 h 21600"/>
                            <a:gd name="T6" fmla="*/ 10800 w 21600"/>
                            <a:gd name="T7" fmla="*/ 0 h 21600"/>
                            <a:gd name="T8" fmla="*/ 4500 w 21600"/>
                            <a:gd name="T9" fmla="*/ 4500 h 21600"/>
                            <a:gd name="T10" fmla="*/ 17100 w 21600"/>
                            <a:gd name="T11" fmla="*/ 171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T8" t="T9" r="T10" b="T11"/>
                          <a:pathLst>
                            <a:path w="21600" h="21600">
                              <a:moveTo>
                                <a:pt x="0" y="0"/>
                              </a:moveTo>
                              <a:lnTo>
                                <a:pt x="5400" y="21600"/>
                              </a:lnTo>
                              <a:lnTo>
                                <a:pt x="16200" y="21600"/>
                              </a:lnTo>
                              <a:lnTo>
                                <a:pt x="2160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3399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0228" name="Text Box 11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14" y="3385"/>
                          <a:ext cx="181" cy="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ru-RU" altLang="ru-RU" b="1">
                              <a:latin typeface="Times New Roman" pitchFamily="18" charset="0"/>
                            </a:rPr>
                            <a:t>1</a:t>
                          </a:r>
                        </a:p>
                      </p:txBody>
                    </p:sp>
                  </p:grpSp>
                  <p:sp>
                    <p:nvSpPr>
                      <p:cNvPr id="90229" name="Text Box 1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38" y="2432"/>
                        <a:ext cx="182" cy="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endParaRPr lang="ru-RU" altLang="ru-RU"/>
                      </a:p>
                    </p:txBody>
                  </p:sp>
                  <p:sp>
                    <p:nvSpPr>
                      <p:cNvPr id="90230" name="Text Box 1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38" y="2432"/>
                        <a:ext cx="181" cy="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ru-RU" altLang="ru-RU" b="1">
                            <a:latin typeface="Times New Roman" pitchFamily="18" charset="0"/>
                          </a:rPr>
                          <a:t>0</a:t>
                        </a:r>
                      </a:p>
                    </p:txBody>
                  </p:sp>
                </p:grpSp>
                <p:sp>
                  <p:nvSpPr>
                    <p:cNvPr id="90231" name="Oval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69" y="1842"/>
                      <a:ext cx="317" cy="273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0232" name="Text Box 1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14" y="1842"/>
                      <a:ext cx="227" cy="2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ru-RU" altLang="ru-RU" b="1">
                          <a:latin typeface="Times New Roman" pitchFamily="18" charset="0"/>
                        </a:rPr>
                        <a:t>0</a:t>
                      </a:r>
                    </a:p>
                  </p:txBody>
                </p:sp>
              </p:grpSp>
              <p:sp>
                <p:nvSpPr>
                  <p:cNvPr id="90233" name="Text Box 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4" y="2931"/>
                    <a:ext cx="225" cy="2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ru-RU" altLang="ru-RU" b="1">
                        <a:latin typeface="Times New Roman" pitchFamily="18" charset="0"/>
                      </a:rPr>
                      <a:t>1</a:t>
                    </a:r>
                  </a:p>
                </p:txBody>
              </p:sp>
            </p:grpSp>
            <p:sp>
              <p:nvSpPr>
                <p:cNvPr id="90234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4785" y="2069"/>
                  <a:ext cx="22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b="1">
                      <a:latin typeface="Times New Roman" pitchFamily="18" charset="0"/>
                    </a:rPr>
                    <a:t>0</a:t>
                  </a:r>
                </a:p>
              </p:txBody>
            </p:sp>
          </p:grpSp>
          <p:sp>
            <p:nvSpPr>
              <p:cNvPr id="90235" name="Text Box 123"/>
              <p:cNvSpPr txBox="1">
                <a:spLocks noChangeArrowheads="1"/>
              </p:cNvSpPr>
              <p:nvPr/>
            </p:nvSpPr>
            <p:spPr bwMode="auto">
              <a:xfrm>
                <a:off x="1202" y="2795"/>
                <a:ext cx="181" cy="2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b="1"/>
                  <a:t>1</a:t>
                </a:r>
              </a:p>
            </p:txBody>
          </p:sp>
        </p:grpSp>
        <p:sp>
          <p:nvSpPr>
            <p:cNvPr id="90237" name="Text Box 125"/>
            <p:cNvSpPr txBox="1">
              <a:spLocks noChangeArrowheads="1"/>
            </p:cNvSpPr>
            <p:nvPr/>
          </p:nvSpPr>
          <p:spPr bwMode="auto">
            <a:xfrm>
              <a:off x="2064" y="2161"/>
              <a:ext cx="180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90265" name="Group 153"/>
          <p:cNvGrpSpPr>
            <a:grpSpLocks/>
          </p:cNvGrpSpPr>
          <p:nvPr/>
        </p:nvGrpSpPr>
        <p:grpSpPr bwMode="auto">
          <a:xfrm>
            <a:off x="2843213" y="4149725"/>
            <a:ext cx="1655762" cy="2016125"/>
            <a:chOff x="1610" y="1480"/>
            <a:chExt cx="1089" cy="1316"/>
          </a:xfrm>
        </p:grpSpPr>
        <p:sp>
          <p:nvSpPr>
            <p:cNvPr id="90236" name="AutoShape 124"/>
            <p:cNvSpPr>
              <a:spLocks noChangeArrowheads="1"/>
            </p:cNvSpPr>
            <p:nvPr/>
          </p:nvSpPr>
          <p:spPr bwMode="auto">
            <a:xfrm rot="-45839344">
              <a:off x="2245" y="1979"/>
              <a:ext cx="272" cy="461"/>
            </a:xfrm>
            <a:prstGeom prst="flowChartMerge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0239" name="Group 127"/>
            <p:cNvGrpSpPr>
              <a:grpSpLocks/>
            </p:cNvGrpSpPr>
            <p:nvPr/>
          </p:nvGrpSpPr>
          <p:grpSpPr bwMode="auto">
            <a:xfrm>
              <a:off x="1610" y="1480"/>
              <a:ext cx="1089" cy="1316"/>
              <a:chOff x="1247" y="1661"/>
              <a:chExt cx="1269" cy="1588"/>
            </a:xfrm>
          </p:grpSpPr>
          <p:sp>
            <p:nvSpPr>
              <p:cNvPr id="90240" name="AutoShape 128"/>
              <p:cNvSpPr>
                <a:spLocks noChangeArrowheads="1"/>
              </p:cNvSpPr>
              <p:nvPr/>
            </p:nvSpPr>
            <p:spPr bwMode="auto">
              <a:xfrm rot="15512432">
                <a:off x="2086" y="1956"/>
                <a:ext cx="272" cy="589"/>
              </a:xfrm>
              <a:prstGeom prst="flowChartMerge">
                <a:avLst/>
              </a:prstGeom>
              <a:solidFill>
                <a:srgbClr val="FF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90241" name="Group 129"/>
              <p:cNvGrpSpPr>
                <a:grpSpLocks/>
              </p:cNvGrpSpPr>
              <p:nvPr/>
            </p:nvGrpSpPr>
            <p:grpSpPr bwMode="auto">
              <a:xfrm>
                <a:off x="1247" y="1661"/>
                <a:ext cx="1096" cy="1588"/>
                <a:chOff x="521" y="2523"/>
                <a:chExt cx="1096" cy="1588"/>
              </a:xfrm>
            </p:grpSpPr>
            <p:sp>
              <p:nvSpPr>
                <p:cNvPr id="90242" name="AutoShape 130"/>
                <p:cNvSpPr>
                  <a:spLocks noChangeArrowheads="1"/>
                </p:cNvSpPr>
                <p:nvPr/>
              </p:nvSpPr>
              <p:spPr bwMode="auto">
                <a:xfrm rot="11432532">
                  <a:off x="1156" y="2523"/>
                  <a:ext cx="272" cy="589"/>
                </a:xfrm>
                <a:prstGeom prst="flowChartMerge">
                  <a:avLst/>
                </a:prstGeom>
                <a:solidFill>
                  <a:srgbClr val="FF33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90243" name="Group 131"/>
                <p:cNvGrpSpPr>
                  <a:grpSpLocks/>
                </p:cNvGrpSpPr>
                <p:nvPr/>
              </p:nvGrpSpPr>
              <p:grpSpPr bwMode="auto">
                <a:xfrm>
                  <a:off x="521" y="2568"/>
                  <a:ext cx="1096" cy="1543"/>
                  <a:chOff x="4377" y="1842"/>
                  <a:chExt cx="1096" cy="1543"/>
                </a:xfrm>
              </p:grpSpPr>
              <p:sp>
                <p:nvSpPr>
                  <p:cNvPr id="90244" name="AutoShape 132"/>
                  <p:cNvSpPr>
                    <a:spLocks noChangeArrowheads="1"/>
                  </p:cNvSpPr>
                  <p:nvPr/>
                </p:nvSpPr>
                <p:spPr bwMode="auto">
                  <a:xfrm rot="8674552">
                    <a:off x="4694" y="1842"/>
                    <a:ext cx="272" cy="589"/>
                  </a:xfrm>
                  <a:prstGeom prst="flowChartMerge">
                    <a:avLst/>
                  </a:prstGeom>
                  <a:solidFill>
                    <a:srgbClr val="FF33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90245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4377" y="2296"/>
                    <a:ext cx="1096" cy="1089"/>
                    <a:chOff x="1701" y="2931"/>
                    <a:chExt cx="1096" cy="1089"/>
                  </a:xfrm>
                </p:grpSpPr>
                <p:sp>
                  <p:nvSpPr>
                    <p:cNvPr id="90246" name="AutoShape 134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860" y="2772"/>
                      <a:ext cx="272" cy="589"/>
                    </a:xfrm>
                    <a:prstGeom prst="flowChartMerge">
                      <a:avLst/>
                    </a:prstGeom>
                    <a:solidFill>
                      <a:srgbClr val="FF33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90247" name="Group 1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09" y="2931"/>
                      <a:ext cx="688" cy="1089"/>
                      <a:chOff x="3878" y="1842"/>
                      <a:chExt cx="688" cy="1089"/>
                    </a:xfrm>
                  </p:grpSpPr>
                  <p:grpSp>
                    <p:nvGrpSpPr>
                      <p:cNvPr id="90248" name="Group 1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78" y="2115"/>
                        <a:ext cx="688" cy="816"/>
                        <a:chOff x="975" y="2205"/>
                        <a:chExt cx="688" cy="816"/>
                      </a:xfrm>
                    </p:grpSpPr>
                    <p:sp>
                      <p:nvSpPr>
                        <p:cNvPr id="90249" name="Oval 1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2593712">
                          <a:off x="1179" y="2491"/>
                          <a:ext cx="484" cy="181"/>
                        </a:xfrm>
                        <a:prstGeom prst="ellipse">
                          <a:avLst/>
                        </a:prstGeom>
                        <a:solidFill>
                          <a:srgbClr val="00CC99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90250" name="Group 1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975" y="2205"/>
                          <a:ext cx="544" cy="816"/>
                          <a:chOff x="4014" y="3158"/>
                          <a:chExt cx="544" cy="816"/>
                        </a:xfrm>
                      </p:grpSpPr>
                      <p:sp>
                        <p:nvSpPr>
                          <p:cNvPr id="90251" name="Oval 1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2827606">
                            <a:off x="3887" y="3414"/>
                            <a:ext cx="453" cy="188"/>
                          </a:xfrm>
                          <a:prstGeom prst="ellipse">
                            <a:avLst/>
                          </a:prstGeom>
                          <a:solidFill>
                            <a:srgbClr val="00CC99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0252" name="Line 1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4286" y="3158"/>
                            <a:ext cx="0" cy="499"/>
                          </a:xfrm>
                          <a:prstGeom prst="line">
                            <a:avLst/>
                          </a:prstGeom>
                          <a:noFill/>
                          <a:ln w="38100">
                            <a:solidFill>
                              <a:srgbClr val="0080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0253" name="AutoShape 1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014" y="3657"/>
                            <a:ext cx="544" cy="317"/>
                          </a:xfrm>
                          <a:custGeom>
                            <a:avLst/>
                            <a:gdLst>
                              <a:gd name="G0" fmla="+- 5400 0 0"/>
                              <a:gd name="G1" fmla="+- 21600 0 5400"/>
                              <a:gd name="G2" fmla="*/ 5400 1 2"/>
                              <a:gd name="G3" fmla="+- 21600 0 G2"/>
                              <a:gd name="G4" fmla="+/ 5400 21600 2"/>
                              <a:gd name="G5" fmla="+/ G1 0 2"/>
                              <a:gd name="G6" fmla="*/ 21600 21600 5400"/>
                              <a:gd name="G7" fmla="*/ G6 1 2"/>
                              <a:gd name="G8" fmla="+- 21600 0 G7"/>
                              <a:gd name="G9" fmla="*/ 21600 1 2"/>
                              <a:gd name="G10" fmla="+- 5400 0 G9"/>
                              <a:gd name="G11" fmla="?: G10 G8 0"/>
                              <a:gd name="G12" fmla="?: G10 G7 21600"/>
                              <a:gd name="T0" fmla="*/ 18900 w 21600"/>
                              <a:gd name="T1" fmla="*/ 10800 h 21600"/>
                              <a:gd name="T2" fmla="*/ 10800 w 21600"/>
                              <a:gd name="T3" fmla="*/ 21600 h 21600"/>
                              <a:gd name="T4" fmla="*/ 2700 w 21600"/>
                              <a:gd name="T5" fmla="*/ 10800 h 21600"/>
                              <a:gd name="T6" fmla="*/ 10800 w 21600"/>
                              <a:gd name="T7" fmla="*/ 0 h 21600"/>
                              <a:gd name="T8" fmla="*/ 4500 w 21600"/>
                              <a:gd name="T9" fmla="*/ 4500 h 21600"/>
                              <a:gd name="T10" fmla="*/ 17100 w 21600"/>
                              <a:gd name="T11" fmla="*/ 171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T8" t="T9" r="T10" b="T11"/>
                            <a:pathLst>
                              <a:path w="21600" h="21600">
                                <a:moveTo>
                                  <a:pt x="0" y="0"/>
                                </a:moveTo>
                                <a:lnTo>
                                  <a:pt x="5400" y="21600"/>
                                </a:lnTo>
                                <a:lnTo>
                                  <a:pt x="16200" y="21600"/>
                                </a:lnTo>
                                <a:lnTo>
                                  <a:pt x="2160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3399"/>
                          </a:solidFill>
                          <a:ln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90254" name="Text Box 14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014" y="3385"/>
                            <a:ext cx="180" cy="2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ru-RU" altLang="ru-RU" b="1">
                                <a:latin typeface="Times New Roman" pitchFamily="18" charset="0"/>
                              </a:rPr>
                              <a:t>1</a:t>
                            </a:r>
                          </a:p>
                        </p:txBody>
                      </p:sp>
                    </p:grpSp>
                    <p:sp>
                      <p:nvSpPr>
                        <p:cNvPr id="90255" name="Text Box 14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40" y="2432"/>
                          <a:ext cx="181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endParaRPr lang="ru-RU" altLang="ru-RU"/>
                        </a:p>
                      </p:txBody>
                    </p:sp>
                    <p:sp>
                      <p:nvSpPr>
                        <p:cNvPr id="90256" name="Text Box 14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40" y="2432"/>
                          <a:ext cx="179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ru-RU" altLang="ru-RU" b="1">
                              <a:latin typeface="Times New Roman" pitchFamily="18" charset="0"/>
                            </a:rPr>
                            <a:t>0</a:t>
                          </a:r>
                        </a:p>
                      </p:txBody>
                    </p:sp>
                  </p:grpSp>
                  <p:sp>
                    <p:nvSpPr>
                      <p:cNvPr id="90257" name="Oval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69" y="1842"/>
                        <a:ext cx="317" cy="273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0258" name="Text Box 14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014" y="1842"/>
                        <a:ext cx="229" cy="2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ru-RU" altLang="ru-RU" b="1">
                            <a:latin typeface="Times New Roman" pitchFamily="18" charset="0"/>
                          </a:rPr>
                          <a:t>0</a:t>
                        </a:r>
                      </a:p>
                    </p:txBody>
                  </p:sp>
                </p:grpSp>
                <p:sp>
                  <p:nvSpPr>
                    <p:cNvPr id="90259" name="Text Box 1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74" y="2931"/>
                      <a:ext cx="225" cy="2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ru-RU" altLang="ru-RU" b="1">
                          <a:latin typeface="Times New Roman" pitchFamily="18" charset="0"/>
                        </a:rPr>
                        <a:t>1</a:t>
                      </a:r>
                    </a:p>
                  </p:txBody>
                </p:sp>
              </p:grpSp>
              <p:sp>
                <p:nvSpPr>
                  <p:cNvPr id="90260" name="Text Box 1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85" y="2070"/>
                    <a:ext cx="227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ru-RU" altLang="ru-RU" b="1">
                        <a:latin typeface="Times New Roman" pitchFamily="18" charset="0"/>
                      </a:rPr>
                      <a:t>0</a:t>
                    </a:r>
                  </a:p>
                </p:txBody>
              </p:sp>
            </p:grpSp>
            <p:sp>
              <p:nvSpPr>
                <p:cNvPr id="90261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1203" y="2796"/>
                  <a:ext cx="1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b="1"/>
                    <a:t>1</a:t>
                  </a:r>
                </a:p>
              </p:txBody>
            </p:sp>
          </p:grpSp>
          <p:sp>
            <p:nvSpPr>
              <p:cNvPr id="90262" name="Text Box 150"/>
              <p:cNvSpPr txBox="1">
                <a:spLocks noChangeArrowheads="1"/>
              </p:cNvSpPr>
              <p:nvPr/>
            </p:nvSpPr>
            <p:spPr bwMode="auto">
              <a:xfrm>
                <a:off x="2065" y="2162"/>
                <a:ext cx="179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b="1">
                    <a:latin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90264" name="Text Box 152"/>
            <p:cNvSpPr txBox="1">
              <a:spLocks noChangeArrowheads="1"/>
            </p:cNvSpPr>
            <p:nvPr/>
          </p:nvSpPr>
          <p:spPr bwMode="auto">
            <a:xfrm>
              <a:off x="2290" y="2069"/>
              <a:ext cx="18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90294" name="Group 182"/>
          <p:cNvGrpSpPr>
            <a:grpSpLocks/>
          </p:cNvGrpSpPr>
          <p:nvPr/>
        </p:nvGrpSpPr>
        <p:grpSpPr bwMode="auto">
          <a:xfrm>
            <a:off x="1763713" y="2708275"/>
            <a:ext cx="1727200" cy="2087563"/>
            <a:chOff x="1338" y="2659"/>
            <a:chExt cx="1089" cy="1316"/>
          </a:xfrm>
        </p:grpSpPr>
        <p:sp>
          <p:nvSpPr>
            <p:cNvPr id="90263" name="AutoShape 151"/>
            <p:cNvSpPr>
              <a:spLocks noChangeArrowheads="1"/>
            </p:cNvSpPr>
            <p:nvPr/>
          </p:nvSpPr>
          <p:spPr bwMode="auto">
            <a:xfrm rot="-40419547">
              <a:off x="1587" y="3192"/>
              <a:ext cx="272" cy="427"/>
            </a:xfrm>
            <a:prstGeom prst="flowChartMerge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0266" name="Group 154"/>
            <p:cNvGrpSpPr>
              <a:grpSpLocks/>
            </p:cNvGrpSpPr>
            <p:nvPr/>
          </p:nvGrpSpPr>
          <p:grpSpPr bwMode="auto">
            <a:xfrm>
              <a:off x="1338" y="2659"/>
              <a:ext cx="1089" cy="1316"/>
              <a:chOff x="1610" y="1480"/>
              <a:chExt cx="1089" cy="1316"/>
            </a:xfrm>
          </p:grpSpPr>
          <p:sp>
            <p:nvSpPr>
              <p:cNvPr id="90267" name="AutoShape 155"/>
              <p:cNvSpPr>
                <a:spLocks noChangeArrowheads="1"/>
              </p:cNvSpPr>
              <p:nvPr/>
            </p:nvSpPr>
            <p:spPr bwMode="auto">
              <a:xfrm rot="-45839344">
                <a:off x="2245" y="1979"/>
                <a:ext cx="272" cy="461"/>
              </a:xfrm>
              <a:prstGeom prst="flowChartMerge">
                <a:avLst/>
              </a:prstGeom>
              <a:solidFill>
                <a:srgbClr val="FF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90268" name="Group 156"/>
              <p:cNvGrpSpPr>
                <a:grpSpLocks/>
              </p:cNvGrpSpPr>
              <p:nvPr/>
            </p:nvGrpSpPr>
            <p:grpSpPr bwMode="auto">
              <a:xfrm>
                <a:off x="1610" y="1480"/>
                <a:ext cx="1089" cy="1316"/>
                <a:chOff x="1247" y="1661"/>
                <a:chExt cx="1269" cy="1588"/>
              </a:xfrm>
            </p:grpSpPr>
            <p:sp>
              <p:nvSpPr>
                <p:cNvPr id="90269" name="AutoShape 157"/>
                <p:cNvSpPr>
                  <a:spLocks noChangeArrowheads="1"/>
                </p:cNvSpPr>
                <p:nvPr/>
              </p:nvSpPr>
              <p:spPr bwMode="auto">
                <a:xfrm rot="15512432">
                  <a:off x="2086" y="1956"/>
                  <a:ext cx="272" cy="589"/>
                </a:xfrm>
                <a:prstGeom prst="flowChartMerge">
                  <a:avLst/>
                </a:prstGeom>
                <a:solidFill>
                  <a:srgbClr val="FF33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90270" name="Group 158"/>
                <p:cNvGrpSpPr>
                  <a:grpSpLocks/>
                </p:cNvGrpSpPr>
                <p:nvPr/>
              </p:nvGrpSpPr>
              <p:grpSpPr bwMode="auto">
                <a:xfrm>
                  <a:off x="1247" y="1661"/>
                  <a:ext cx="1096" cy="1588"/>
                  <a:chOff x="521" y="2523"/>
                  <a:chExt cx="1096" cy="1588"/>
                </a:xfrm>
              </p:grpSpPr>
              <p:sp>
                <p:nvSpPr>
                  <p:cNvPr id="90271" name="AutoShape 159"/>
                  <p:cNvSpPr>
                    <a:spLocks noChangeArrowheads="1"/>
                  </p:cNvSpPr>
                  <p:nvPr/>
                </p:nvSpPr>
                <p:spPr bwMode="auto">
                  <a:xfrm rot="11432532">
                    <a:off x="1156" y="2523"/>
                    <a:ext cx="272" cy="589"/>
                  </a:xfrm>
                  <a:prstGeom prst="flowChartMerge">
                    <a:avLst/>
                  </a:prstGeom>
                  <a:solidFill>
                    <a:srgbClr val="FF33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90272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521" y="2568"/>
                    <a:ext cx="1096" cy="1543"/>
                    <a:chOff x="4377" y="1842"/>
                    <a:chExt cx="1096" cy="1543"/>
                  </a:xfrm>
                </p:grpSpPr>
                <p:sp>
                  <p:nvSpPr>
                    <p:cNvPr id="90273" name="AutoShape 161"/>
                    <p:cNvSpPr>
                      <a:spLocks noChangeArrowheads="1"/>
                    </p:cNvSpPr>
                    <p:nvPr/>
                  </p:nvSpPr>
                  <p:spPr bwMode="auto">
                    <a:xfrm rot="8674552">
                      <a:off x="4694" y="1842"/>
                      <a:ext cx="272" cy="589"/>
                    </a:xfrm>
                    <a:prstGeom prst="flowChartMerge">
                      <a:avLst/>
                    </a:prstGeom>
                    <a:solidFill>
                      <a:srgbClr val="FF33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90274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77" y="2296"/>
                      <a:ext cx="1096" cy="1089"/>
                      <a:chOff x="1701" y="2931"/>
                      <a:chExt cx="1096" cy="1089"/>
                    </a:xfrm>
                  </p:grpSpPr>
                  <p:sp>
                    <p:nvSpPr>
                      <p:cNvPr id="90275" name="AutoShape 163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1860" y="2772"/>
                        <a:ext cx="272" cy="589"/>
                      </a:xfrm>
                      <a:prstGeom prst="flowChartMerge">
                        <a:avLst/>
                      </a:prstGeom>
                      <a:solidFill>
                        <a:srgbClr val="FF33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90276" name="Group 1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09" y="2931"/>
                        <a:ext cx="688" cy="1089"/>
                        <a:chOff x="3878" y="1842"/>
                        <a:chExt cx="688" cy="1089"/>
                      </a:xfrm>
                    </p:grpSpPr>
                    <p:grpSp>
                      <p:nvGrpSpPr>
                        <p:cNvPr id="90277" name="Group 16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78" y="2115"/>
                          <a:ext cx="688" cy="816"/>
                          <a:chOff x="975" y="2205"/>
                          <a:chExt cx="688" cy="816"/>
                        </a:xfrm>
                      </p:grpSpPr>
                      <p:sp>
                        <p:nvSpPr>
                          <p:cNvPr id="90278" name="Oval 1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2593712">
                            <a:off x="1179" y="2491"/>
                            <a:ext cx="484" cy="181"/>
                          </a:xfrm>
                          <a:prstGeom prst="ellipse">
                            <a:avLst/>
                          </a:prstGeom>
                          <a:solidFill>
                            <a:srgbClr val="00CC99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90279" name="Group 16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975" y="2205"/>
                            <a:ext cx="544" cy="816"/>
                            <a:chOff x="4014" y="3158"/>
                            <a:chExt cx="544" cy="816"/>
                          </a:xfrm>
                        </p:grpSpPr>
                        <p:sp>
                          <p:nvSpPr>
                            <p:cNvPr id="90280" name="Oval 16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2827606">
                              <a:off x="3887" y="3414"/>
                              <a:ext cx="453" cy="188"/>
                            </a:xfrm>
                            <a:prstGeom prst="ellipse">
                              <a:avLst/>
                            </a:prstGeom>
                            <a:solidFill>
                              <a:srgbClr val="00CC99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90281" name="Line 16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286" y="3158"/>
                              <a:ext cx="0" cy="499"/>
                            </a:xfrm>
                            <a:prstGeom prst="line">
                              <a:avLst/>
                            </a:prstGeom>
                            <a:noFill/>
                            <a:ln w="38100">
                              <a:solidFill>
                                <a:srgbClr val="008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90282" name="AutoShape 17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014" y="3657"/>
                              <a:ext cx="544" cy="317"/>
                            </a:xfrm>
                            <a:custGeom>
                              <a:avLst/>
                              <a:gdLst>
                                <a:gd name="G0" fmla="+- 5400 0 0"/>
                                <a:gd name="G1" fmla="+- 21600 0 5400"/>
                                <a:gd name="G2" fmla="*/ 5400 1 2"/>
                                <a:gd name="G3" fmla="+- 21600 0 G2"/>
                                <a:gd name="G4" fmla="+/ 5400 21600 2"/>
                                <a:gd name="G5" fmla="+/ G1 0 2"/>
                                <a:gd name="G6" fmla="*/ 21600 21600 5400"/>
                                <a:gd name="G7" fmla="*/ G6 1 2"/>
                                <a:gd name="G8" fmla="+- 21600 0 G7"/>
                                <a:gd name="G9" fmla="*/ 21600 1 2"/>
                                <a:gd name="G10" fmla="+- 5400 0 G9"/>
                                <a:gd name="G11" fmla="?: G10 G8 0"/>
                                <a:gd name="G12" fmla="?: G10 G7 21600"/>
                                <a:gd name="T0" fmla="*/ 18900 w 21600"/>
                                <a:gd name="T1" fmla="*/ 10800 h 21600"/>
                                <a:gd name="T2" fmla="*/ 10800 w 21600"/>
                                <a:gd name="T3" fmla="*/ 21600 h 21600"/>
                                <a:gd name="T4" fmla="*/ 2700 w 21600"/>
                                <a:gd name="T5" fmla="*/ 10800 h 21600"/>
                                <a:gd name="T6" fmla="*/ 10800 w 21600"/>
                                <a:gd name="T7" fmla="*/ 0 h 21600"/>
                                <a:gd name="T8" fmla="*/ 4500 w 21600"/>
                                <a:gd name="T9" fmla="*/ 4500 h 21600"/>
                                <a:gd name="T10" fmla="*/ 17100 w 21600"/>
                                <a:gd name="T11" fmla="*/ 17100 h 2160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</a:cxnLst>
                              <a:rect l="T8" t="T9" r="T10" b="T11"/>
                              <a:pathLst>
                                <a:path w="21600" h="21600">
                                  <a:moveTo>
                                    <a:pt x="0" y="0"/>
                                  </a:moveTo>
                                  <a:lnTo>
                                    <a:pt x="5400" y="21600"/>
                                  </a:lnTo>
                                  <a:lnTo>
                                    <a:pt x="16200" y="21600"/>
                                  </a:lnTo>
                                  <a:lnTo>
                                    <a:pt x="2160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3399"/>
                            </a:solidFill>
                            <a:ln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90283" name="Text Box 171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014" y="3385"/>
                              <a:ext cx="181" cy="27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>
                              <a:spAutoFit/>
                            </a:bodyPr>
                            <a:lstStyle/>
                            <a:p>
                              <a:pPr>
                                <a:spcBef>
                                  <a:spcPct val="50000"/>
                                </a:spcBef>
                              </a:pPr>
                              <a:r>
                                <a:rPr lang="ru-RU" altLang="ru-RU" b="1">
                                  <a:latin typeface="Times New Roman" pitchFamily="18" charset="0"/>
                                </a:rPr>
                                <a:t>1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90284" name="Text Box 17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38" y="2432"/>
                            <a:ext cx="182" cy="27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endParaRPr lang="ru-RU" altLang="ru-RU"/>
                          </a:p>
                        </p:txBody>
                      </p:sp>
                      <p:sp>
                        <p:nvSpPr>
                          <p:cNvPr id="90285" name="Text Box 173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38" y="2432"/>
                            <a:ext cx="181" cy="27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ru-RU" altLang="ru-RU" b="1">
                                <a:latin typeface="Times New Roman" pitchFamily="18" charset="0"/>
                              </a:rPr>
                              <a:t>0</a:t>
                            </a:r>
                          </a:p>
                        </p:txBody>
                      </p:sp>
                    </p:grpSp>
                    <p:sp>
                      <p:nvSpPr>
                        <p:cNvPr id="90286" name="Oval 1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69" y="1842"/>
                          <a:ext cx="317" cy="273"/>
                        </a:xfrm>
                        <a:prstGeom prst="ellipse">
                          <a:avLst/>
                        </a:prstGeom>
                        <a:solidFill>
                          <a:srgbClr val="FF99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0287" name="Text Box 17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14" y="1842"/>
                          <a:ext cx="227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ru-RU" altLang="ru-RU" b="1">
                              <a:latin typeface="Times New Roman" pitchFamily="18" charset="0"/>
                            </a:rPr>
                            <a:t>0</a:t>
                          </a:r>
                        </a:p>
                      </p:txBody>
                    </p:sp>
                  </p:grpSp>
                  <p:sp>
                    <p:nvSpPr>
                      <p:cNvPr id="90288" name="Text Box 17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74" y="2931"/>
                        <a:ext cx="225" cy="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spcBef>
                            <a:spcPct val="50000"/>
                          </a:spcBef>
                        </a:pPr>
                        <a:r>
                          <a:rPr lang="ru-RU" altLang="ru-RU" b="1">
                            <a:latin typeface="Times New Roman" pitchFamily="18" charset="0"/>
                          </a:rPr>
                          <a:t>1</a:t>
                        </a:r>
                      </a:p>
                    </p:txBody>
                  </p:sp>
                </p:grpSp>
                <p:sp>
                  <p:nvSpPr>
                    <p:cNvPr id="90289" name="Text Box 1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85" y="2069"/>
                      <a:ext cx="227" cy="2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ru-RU" altLang="ru-RU" b="1">
                          <a:latin typeface="Times New Roman" pitchFamily="18" charset="0"/>
                        </a:rPr>
                        <a:t>0</a:t>
                      </a:r>
                    </a:p>
                  </p:txBody>
                </p:sp>
              </p:grpSp>
              <p:sp>
                <p:nvSpPr>
                  <p:cNvPr id="90290" name="Text Box 1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2" y="2795"/>
                    <a:ext cx="181" cy="27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ru-RU" altLang="ru-RU" b="1"/>
                      <a:t>1</a:t>
                    </a:r>
                  </a:p>
                </p:txBody>
              </p:sp>
            </p:grpSp>
            <p:sp>
              <p:nvSpPr>
                <p:cNvPr id="90291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2064" y="2161"/>
                  <a:ext cx="180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b="1">
                      <a:latin typeface="Times New Roman" pitchFamily="18" charset="0"/>
                    </a:rPr>
                    <a:t>0</a:t>
                  </a:r>
                </a:p>
              </p:txBody>
            </p:sp>
          </p:grpSp>
          <p:sp>
            <p:nvSpPr>
              <p:cNvPr id="90292" name="Text Box 180"/>
              <p:cNvSpPr txBox="1">
                <a:spLocks noChangeArrowheads="1"/>
              </p:cNvSpPr>
              <p:nvPr/>
            </p:nvSpPr>
            <p:spPr bwMode="auto">
              <a:xfrm>
                <a:off x="2290" y="2069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b="1">
                    <a:latin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90293" name="Text Box 181"/>
            <p:cNvSpPr txBox="1">
              <a:spLocks noChangeArrowheads="1"/>
            </p:cNvSpPr>
            <p:nvPr/>
          </p:nvSpPr>
          <p:spPr bwMode="auto">
            <a:xfrm>
              <a:off x="1655" y="3249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b="1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90295" name="Text Box 183"/>
          <p:cNvSpPr txBox="1">
            <a:spLocks noChangeArrowheads="1"/>
          </p:cNvSpPr>
          <p:nvPr/>
        </p:nvSpPr>
        <p:spPr bwMode="auto">
          <a:xfrm>
            <a:off x="4427538" y="6092825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Ответ: 100101010</a:t>
            </a:r>
            <a:r>
              <a:rPr lang="ru-RU" altLang="ru-RU" sz="2400" b="1" baseline="-25000">
                <a:latin typeface="Times New Roman" pitchFamily="18" charset="0"/>
              </a:rPr>
              <a:t>(2)</a:t>
            </a:r>
            <a:r>
              <a:rPr lang="ru-RU" altLang="ru-RU" sz="2400" b="1">
                <a:latin typeface="Times New Roman" pitchFamily="18" charset="0"/>
              </a:rPr>
              <a:t>=298</a:t>
            </a:r>
            <a:r>
              <a:rPr lang="ru-RU" altLang="ru-RU" sz="2400" b="1" baseline="-25000">
                <a:latin typeface="Times New Roman" pitchFamily="18" charset="0"/>
              </a:rPr>
              <a:t>(10)</a:t>
            </a:r>
            <a:endParaRPr lang="ru-RU" altLang="ru-RU" sz="2400" b="1">
              <a:latin typeface="Times New Roman" pitchFamily="18" charset="0"/>
            </a:endParaRPr>
          </a:p>
        </p:txBody>
      </p:sp>
      <p:sp>
        <p:nvSpPr>
          <p:cNvPr id="90296" name="AutoShape 18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431800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771775" y="3644900"/>
            <a:ext cx="601345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3000">
                <a:solidFill>
                  <a:srgbClr val="003399"/>
                </a:solidFill>
              </a:rPr>
              <a:t>В какой с.с представлена информация </a:t>
            </a:r>
          </a:p>
          <a:p>
            <a:pPr algn="ctr"/>
            <a:r>
              <a:rPr lang="ru-RU" altLang="ru-RU" sz="3000">
                <a:solidFill>
                  <a:srgbClr val="003399"/>
                </a:solidFill>
              </a:rPr>
              <a:t>в памяти компьютера?</a:t>
            </a:r>
          </a:p>
          <a:p>
            <a:pPr algn="ctr"/>
            <a:endParaRPr lang="ru-RU" altLang="ru-RU" sz="3000">
              <a:solidFill>
                <a:srgbClr val="003399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348038" y="2349500"/>
            <a:ext cx="54721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000">
                <a:solidFill>
                  <a:srgbClr val="003399"/>
                </a:solidFill>
              </a:rPr>
              <a:t>В какой с. с. удобно работать человеку? 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635375" y="1628775"/>
            <a:ext cx="43211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000" b="1">
                <a:solidFill>
                  <a:srgbClr val="CC0066"/>
                </a:solidFill>
              </a:rPr>
              <a:t>ВОПРОСЫ: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1187450" y="5373688"/>
            <a:ext cx="7345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000" dirty="0">
                <a:solidFill>
                  <a:srgbClr val="003399"/>
                </a:solidFill>
              </a:rPr>
              <a:t>Почему компьютеру удобно работать в 2-ой </a:t>
            </a:r>
            <a:r>
              <a:rPr lang="ru-RU" altLang="ru-RU" sz="3000" dirty="0" err="1">
                <a:solidFill>
                  <a:srgbClr val="003399"/>
                </a:solidFill>
              </a:rPr>
              <a:t>с.с</a:t>
            </a:r>
            <a:r>
              <a:rPr lang="ru-RU" altLang="ru-RU" sz="3000" dirty="0">
                <a:solidFill>
                  <a:srgbClr val="003399"/>
                </a:solidFill>
              </a:rPr>
              <a:t>, а человеку в 10 </a:t>
            </a:r>
            <a:r>
              <a:rPr lang="ru-RU" altLang="ru-RU" sz="3000" dirty="0" err="1">
                <a:solidFill>
                  <a:srgbClr val="003399"/>
                </a:solidFill>
              </a:rPr>
              <a:t>с.с</a:t>
            </a:r>
            <a:r>
              <a:rPr lang="ru-RU" altLang="ru-RU" sz="3000" dirty="0">
                <a:solidFill>
                  <a:srgbClr val="003399"/>
                </a:solidFill>
              </a:rPr>
              <a:t>?</a:t>
            </a:r>
          </a:p>
        </p:txBody>
      </p:sp>
      <p:sp>
        <p:nvSpPr>
          <p:cNvPr id="47114" name="WordArt 10"/>
          <p:cNvSpPr>
            <a:spLocks noChangeArrowheads="1" noChangeShapeType="1" noTextEdit="1"/>
          </p:cNvSpPr>
          <p:nvPr/>
        </p:nvSpPr>
        <p:spPr bwMode="auto">
          <a:xfrm>
            <a:off x="2124075" y="549275"/>
            <a:ext cx="61214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Информатика</a:t>
            </a: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76200" cmpd="tri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282892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9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431800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395288" y="981075"/>
            <a:ext cx="8135937" cy="32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0066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altLang="ru-RU" sz="3200" b="1" i="1">
                <a:solidFill>
                  <a:srgbClr val="000099"/>
                </a:solidFill>
                <a:latin typeface="Times New Roman" pitchFamily="18" charset="0"/>
              </a:rPr>
              <a:t>Определите четное число или нечетное:</a:t>
            </a:r>
          </a:p>
          <a:p>
            <a:pPr eaLnBrk="0" hangingPunct="0"/>
            <a:r>
              <a:rPr lang="ru-RU" altLang="ru-RU" sz="2400" b="1" i="1">
                <a:solidFill>
                  <a:srgbClr val="000099"/>
                </a:solidFill>
                <a:latin typeface="Times New Roman" pitchFamily="18" charset="0"/>
              </a:rPr>
              <a:t>                        </a:t>
            </a:r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</a:rPr>
              <a:t>а)  11</a:t>
            </a:r>
            <a:r>
              <a:rPr lang="ru-RU" altLang="ru-RU" sz="2400" b="1" baseline="-25000">
                <a:solidFill>
                  <a:srgbClr val="000099"/>
                </a:solidFill>
                <a:latin typeface="Times New Roman" pitchFamily="18" charset="0"/>
              </a:rPr>
              <a:t>2</a:t>
            </a:r>
          </a:p>
          <a:p>
            <a:pPr eaLnBrk="0" hangingPunct="0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</a:rPr>
              <a:t>                        б)  110</a:t>
            </a:r>
            <a:r>
              <a:rPr lang="ru-RU" altLang="ru-RU" sz="2400" b="1" baseline="-25000">
                <a:solidFill>
                  <a:srgbClr val="000099"/>
                </a:solidFill>
                <a:latin typeface="Times New Roman" pitchFamily="18" charset="0"/>
              </a:rPr>
              <a:t>2</a:t>
            </a:r>
          </a:p>
          <a:p>
            <a:pPr eaLnBrk="0" hangingPunct="0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</a:rPr>
              <a:t>                        в)  1001</a:t>
            </a:r>
            <a:r>
              <a:rPr lang="ru-RU" altLang="ru-RU" sz="2400" b="1" baseline="-25000">
                <a:solidFill>
                  <a:srgbClr val="000099"/>
                </a:solidFill>
                <a:latin typeface="Times New Roman" pitchFamily="18" charset="0"/>
              </a:rPr>
              <a:t>2</a:t>
            </a:r>
          </a:p>
          <a:p>
            <a:pPr eaLnBrk="0" hangingPunct="0"/>
            <a:r>
              <a:rPr lang="ru-RU" altLang="ru-RU" sz="2400" b="1">
                <a:solidFill>
                  <a:srgbClr val="000099"/>
                </a:solidFill>
                <a:latin typeface="Times New Roman" pitchFamily="18" charset="0"/>
              </a:rPr>
              <a:t>                        г)  100</a:t>
            </a:r>
            <a:r>
              <a:rPr lang="ru-RU" altLang="ru-RU" sz="2400" b="1" baseline="-25000">
                <a:solidFill>
                  <a:srgbClr val="000099"/>
                </a:solidFill>
                <a:latin typeface="Times New Roman" pitchFamily="18" charset="0"/>
              </a:rPr>
              <a:t>2</a:t>
            </a:r>
          </a:p>
          <a:p>
            <a:pPr eaLnBrk="0" hangingPunct="0"/>
            <a:endParaRPr lang="ru-RU" altLang="ru-RU" sz="2400" b="1" baseline="-25000">
              <a:solidFill>
                <a:srgbClr val="000099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en-US" altLang="ru-RU" sz="3200" b="1" i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3200" b="1" i="1">
                <a:solidFill>
                  <a:srgbClr val="000099"/>
                </a:solidFill>
                <a:latin typeface="Times New Roman" pitchFamily="18" charset="0"/>
              </a:rPr>
              <a:t>Сформулируйте критерий четности в </a:t>
            </a:r>
          </a:p>
          <a:p>
            <a:pPr algn="ctr" eaLnBrk="0" hangingPunct="0"/>
            <a:r>
              <a:rPr lang="ru-RU" altLang="ru-RU" sz="3200" b="1" i="1">
                <a:solidFill>
                  <a:srgbClr val="000099"/>
                </a:solidFill>
                <a:latin typeface="Times New Roman" pitchFamily="18" charset="0"/>
              </a:rPr>
              <a:t> двоичной системе.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468313" y="4581525"/>
            <a:ext cx="8137525" cy="1387475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altLang="ru-RU" sz="2800" b="1">
                <a:solidFill>
                  <a:srgbClr val="CC0000"/>
                </a:solidFill>
                <a:latin typeface="Times New Roman" pitchFamily="18" charset="0"/>
              </a:rPr>
              <a:t>Ответ:   четное  число в двоичной системе счисления оканчивается  на 0, а  нечетное – на 1.</a:t>
            </a:r>
          </a:p>
          <a:p>
            <a:pPr eaLnBrk="0" hangingPunct="0"/>
            <a:r>
              <a:rPr lang="ru-RU" altLang="ru-RU" sz="2400" b="1">
                <a:solidFill>
                  <a:srgbClr val="CC0000"/>
                </a:solidFill>
                <a:latin typeface="Times New Roman" pitchFamily="18" charset="0"/>
              </a:rPr>
              <a:t>а) 11</a:t>
            </a:r>
            <a:r>
              <a:rPr lang="ru-RU" altLang="ru-RU" sz="2400" b="1" baseline="-2500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ru-RU" altLang="ru-RU" sz="2400" b="1">
                <a:solidFill>
                  <a:srgbClr val="CC0000"/>
                </a:solidFill>
                <a:latin typeface="Times New Roman" pitchFamily="18" charset="0"/>
              </a:rPr>
              <a:t> = 3</a:t>
            </a:r>
            <a:r>
              <a:rPr lang="ru-RU" altLang="ru-RU" sz="2400" b="1" baseline="-25000">
                <a:solidFill>
                  <a:srgbClr val="CC0000"/>
                </a:solidFill>
                <a:latin typeface="Times New Roman" pitchFamily="18" charset="0"/>
              </a:rPr>
              <a:t>10</a:t>
            </a:r>
            <a:r>
              <a:rPr lang="ru-RU" altLang="ru-RU" sz="2400" b="1">
                <a:solidFill>
                  <a:srgbClr val="CC0000"/>
                </a:solidFill>
                <a:latin typeface="Times New Roman" pitchFamily="18" charset="0"/>
              </a:rPr>
              <a:t> ;  б) 110</a:t>
            </a:r>
            <a:r>
              <a:rPr lang="ru-RU" altLang="ru-RU" sz="2400" b="1" baseline="-2500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ru-RU" altLang="ru-RU" sz="2400" b="1">
                <a:solidFill>
                  <a:srgbClr val="CC0000"/>
                </a:solidFill>
                <a:latin typeface="Times New Roman" pitchFamily="18" charset="0"/>
              </a:rPr>
              <a:t> = 6</a:t>
            </a:r>
            <a:r>
              <a:rPr lang="ru-RU" altLang="ru-RU" sz="2400" b="1" baseline="-25000">
                <a:solidFill>
                  <a:srgbClr val="CC0000"/>
                </a:solidFill>
                <a:latin typeface="Times New Roman" pitchFamily="18" charset="0"/>
              </a:rPr>
              <a:t>10</a:t>
            </a:r>
            <a:r>
              <a:rPr lang="ru-RU" altLang="ru-RU" sz="2400" b="1">
                <a:solidFill>
                  <a:srgbClr val="CC0000"/>
                </a:solidFill>
                <a:latin typeface="Times New Roman" pitchFamily="18" charset="0"/>
              </a:rPr>
              <a:t> ;  в) 1001</a:t>
            </a:r>
            <a:r>
              <a:rPr lang="ru-RU" altLang="ru-RU" sz="2400" b="1" baseline="-2500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ru-RU" altLang="ru-RU" sz="2400" b="1">
                <a:solidFill>
                  <a:srgbClr val="CC0000"/>
                </a:solidFill>
                <a:latin typeface="Times New Roman" pitchFamily="18" charset="0"/>
              </a:rPr>
              <a:t> = 9</a:t>
            </a:r>
            <a:r>
              <a:rPr lang="ru-RU" altLang="ru-RU" sz="2400" b="1" baseline="-25000">
                <a:solidFill>
                  <a:srgbClr val="CC0000"/>
                </a:solidFill>
                <a:latin typeface="Times New Roman" pitchFamily="18" charset="0"/>
              </a:rPr>
              <a:t>10</a:t>
            </a:r>
            <a:r>
              <a:rPr lang="ru-RU" altLang="ru-RU" sz="2400" b="1">
                <a:solidFill>
                  <a:srgbClr val="CC0000"/>
                </a:solidFill>
                <a:latin typeface="Times New Roman" pitchFamily="18" charset="0"/>
              </a:rPr>
              <a:t> ;  г) 100</a:t>
            </a:r>
            <a:r>
              <a:rPr lang="ru-RU" altLang="ru-RU" sz="2400" b="1" baseline="-2500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ru-RU" altLang="ru-RU" sz="2400" b="1">
                <a:solidFill>
                  <a:srgbClr val="CC0000"/>
                </a:solidFill>
                <a:latin typeface="Times New Roman" pitchFamily="18" charset="0"/>
              </a:rPr>
              <a:t> = 4</a:t>
            </a:r>
            <a:r>
              <a:rPr lang="ru-RU" altLang="ru-RU" sz="2400" b="1" baseline="-25000">
                <a:solidFill>
                  <a:srgbClr val="CC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84996" name="WordArt 4"/>
          <p:cNvSpPr>
            <a:spLocks noChangeArrowheads="1" noChangeShapeType="1" noTextEdit="1"/>
          </p:cNvSpPr>
          <p:nvPr/>
        </p:nvSpPr>
        <p:spPr bwMode="auto">
          <a:xfrm>
            <a:off x="2051050" y="188913"/>
            <a:ext cx="5184775" cy="7921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80"/>
                    </a:gs>
                    <a:gs pos="50000">
                      <a:srgbClr val="FF0000"/>
                    </a:gs>
                    <a:gs pos="100000">
                      <a:srgbClr val="800080"/>
                    </a:gs>
                  </a:gsLst>
                  <a:lin ang="5400000" scaled="1"/>
                </a:gradFill>
                <a:effectLst>
                  <a:outerShdw dist="52363" dir="20757825" algn="ctr" rotWithShape="0">
                    <a:srgbClr val="000099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Эврика!!!</a:t>
            </a:r>
          </a:p>
        </p:txBody>
      </p:sp>
      <p:sp>
        <p:nvSpPr>
          <p:cNvPr id="8499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431800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76200" cmpd="tri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5002" name="Picture 10" descr="CALCL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557338"/>
            <a:ext cx="1533525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WordArt 58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7138987" cy="850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Impact"/>
              </a:rPr>
              <a:t>СЕКРЕТ</a:t>
            </a:r>
          </a:p>
        </p:txBody>
      </p:sp>
      <p:pic>
        <p:nvPicPr>
          <p:cNvPr id="86021" name="Picture 4" descr="Untitled-Scanned-0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676910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 descr="im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013325"/>
            <a:ext cx="86407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431800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2051050" y="1557338"/>
            <a:ext cx="54006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altLang="ru-RU" sz="3000" b="1">
                <a:latin typeface="Times New Roman" pitchFamily="18" charset="0"/>
              </a:rPr>
              <a:t>Почему  арабские цифры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ru-RU" altLang="ru-RU" sz="3000" b="1">
                <a:latin typeface="Times New Roman" pitchFamily="18" charset="0"/>
              </a:rPr>
              <a:t>имеют следующий вид?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3851275" y="4365625"/>
            <a:ext cx="151288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700" b="1">
                <a:latin typeface="Times New Roman" pitchFamily="18" charset="0"/>
              </a:rPr>
              <a:t>Ответ: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76200" cmpd="tri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1619250" y="404813"/>
            <a:ext cx="60499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РИСОВАНИЕ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95288" y="901700"/>
            <a:ext cx="84597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2400" b="1" dirty="0">
                <a:latin typeface="Times New Roman" pitchFamily="18" charset="0"/>
              </a:rPr>
              <a:t>Для каждой точки выполните перевод ее координат в десятичную систему счисления и отметьте точку на координатной плоскости. Правильно сделав перевод и соединив последовательно все точки, вы получите некоторый рисунок. </a:t>
            </a:r>
          </a:p>
        </p:txBody>
      </p:sp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781300"/>
            <a:ext cx="8424863" cy="14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7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431800" cy="36036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76200" cmpd="tri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3672" y="4308748"/>
            <a:ext cx="3095625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76200" cmpd="tri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1160" name="Group 24"/>
          <p:cNvGrpSpPr>
            <a:grpSpLocks/>
          </p:cNvGrpSpPr>
          <p:nvPr/>
        </p:nvGrpSpPr>
        <p:grpSpPr bwMode="auto">
          <a:xfrm>
            <a:off x="1116013" y="981075"/>
            <a:ext cx="7129462" cy="5435600"/>
            <a:chOff x="567" y="663"/>
            <a:chExt cx="4491" cy="3424"/>
          </a:xfrm>
        </p:grpSpPr>
        <p:pic>
          <p:nvPicPr>
            <p:cNvPr id="9114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663"/>
              <a:ext cx="4491" cy="3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2" name="Line 6"/>
            <p:cNvSpPr>
              <a:spLocks noChangeShapeType="1"/>
            </p:cNvSpPr>
            <p:nvPr/>
          </p:nvSpPr>
          <p:spPr bwMode="auto">
            <a:xfrm flipV="1">
              <a:off x="1202" y="2568"/>
              <a:ext cx="272" cy="227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43" name="Line 7"/>
            <p:cNvSpPr>
              <a:spLocks noChangeShapeType="1"/>
            </p:cNvSpPr>
            <p:nvPr/>
          </p:nvSpPr>
          <p:spPr bwMode="auto">
            <a:xfrm>
              <a:off x="1474" y="2568"/>
              <a:ext cx="726" cy="0"/>
            </a:xfrm>
            <a:prstGeom prst="line">
              <a:avLst/>
            </a:prstGeom>
            <a:noFill/>
            <a:ln w="3810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44" name="Line 8"/>
            <p:cNvSpPr>
              <a:spLocks noChangeShapeType="1"/>
            </p:cNvSpPr>
            <p:nvPr/>
          </p:nvSpPr>
          <p:spPr bwMode="auto">
            <a:xfrm flipV="1">
              <a:off x="2200" y="1933"/>
              <a:ext cx="453" cy="635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45" name="Line 9"/>
            <p:cNvSpPr>
              <a:spLocks noChangeShapeType="1"/>
            </p:cNvSpPr>
            <p:nvPr/>
          </p:nvSpPr>
          <p:spPr bwMode="auto">
            <a:xfrm>
              <a:off x="2653" y="1933"/>
              <a:ext cx="454" cy="0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48" name="Line 12"/>
            <p:cNvSpPr>
              <a:spLocks noChangeShapeType="1"/>
            </p:cNvSpPr>
            <p:nvPr/>
          </p:nvSpPr>
          <p:spPr bwMode="auto">
            <a:xfrm flipV="1">
              <a:off x="3379" y="2160"/>
              <a:ext cx="227" cy="408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49" name="Line 13"/>
            <p:cNvSpPr>
              <a:spLocks noChangeShapeType="1"/>
            </p:cNvSpPr>
            <p:nvPr/>
          </p:nvSpPr>
          <p:spPr bwMode="auto">
            <a:xfrm>
              <a:off x="3606" y="2160"/>
              <a:ext cx="227" cy="0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50" name="Line 14"/>
            <p:cNvSpPr>
              <a:spLocks noChangeShapeType="1"/>
            </p:cNvSpPr>
            <p:nvPr/>
          </p:nvSpPr>
          <p:spPr bwMode="auto">
            <a:xfrm flipH="1">
              <a:off x="3379" y="2160"/>
              <a:ext cx="454" cy="816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51" name="Line 15"/>
            <p:cNvSpPr>
              <a:spLocks noChangeShapeType="1"/>
            </p:cNvSpPr>
            <p:nvPr/>
          </p:nvSpPr>
          <p:spPr bwMode="auto">
            <a:xfrm>
              <a:off x="2653" y="2976"/>
              <a:ext cx="726" cy="0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52" name="Line 16"/>
            <p:cNvSpPr>
              <a:spLocks noChangeShapeType="1"/>
            </p:cNvSpPr>
            <p:nvPr/>
          </p:nvSpPr>
          <p:spPr bwMode="auto">
            <a:xfrm flipH="1" flipV="1">
              <a:off x="2653" y="2976"/>
              <a:ext cx="499" cy="681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53" name="Line 17"/>
            <p:cNvSpPr>
              <a:spLocks noChangeShapeType="1"/>
            </p:cNvSpPr>
            <p:nvPr/>
          </p:nvSpPr>
          <p:spPr bwMode="auto">
            <a:xfrm>
              <a:off x="2653" y="3657"/>
              <a:ext cx="499" cy="0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54" name="Line 18"/>
            <p:cNvSpPr>
              <a:spLocks noChangeShapeType="1"/>
            </p:cNvSpPr>
            <p:nvPr/>
          </p:nvSpPr>
          <p:spPr bwMode="auto">
            <a:xfrm>
              <a:off x="2200" y="2976"/>
              <a:ext cx="453" cy="681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55" name="Line 19"/>
            <p:cNvSpPr>
              <a:spLocks noChangeShapeType="1"/>
            </p:cNvSpPr>
            <p:nvPr/>
          </p:nvSpPr>
          <p:spPr bwMode="auto">
            <a:xfrm>
              <a:off x="1474" y="2976"/>
              <a:ext cx="726" cy="0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56" name="Line 20"/>
            <p:cNvSpPr>
              <a:spLocks noChangeShapeType="1"/>
            </p:cNvSpPr>
            <p:nvPr/>
          </p:nvSpPr>
          <p:spPr bwMode="auto">
            <a:xfrm flipH="1" flipV="1">
              <a:off x="1202" y="2795"/>
              <a:ext cx="272" cy="181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 flipH="1">
              <a:off x="2653" y="1933"/>
              <a:ext cx="454" cy="635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58" name="Line 22"/>
            <p:cNvSpPr>
              <a:spLocks noChangeShapeType="1"/>
            </p:cNvSpPr>
            <p:nvPr/>
          </p:nvSpPr>
          <p:spPr bwMode="auto">
            <a:xfrm>
              <a:off x="2653" y="2568"/>
              <a:ext cx="726" cy="0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2555875" y="404813"/>
            <a:ext cx="4176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latin typeface="Times New Roman" pitchFamily="18" charset="0"/>
              </a:rPr>
              <a:t>ОТВЕТ</a:t>
            </a:r>
          </a:p>
        </p:txBody>
      </p:sp>
      <p:sp>
        <p:nvSpPr>
          <p:cNvPr id="91162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237288"/>
            <a:ext cx="431800" cy="360362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WordArt 4"/>
          <p:cNvSpPr>
            <a:spLocks noChangeArrowheads="1" noChangeShapeType="1" noTextEdit="1"/>
          </p:cNvSpPr>
          <p:nvPr/>
        </p:nvSpPr>
        <p:spPr bwMode="auto">
          <a:xfrm>
            <a:off x="1042988" y="476250"/>
            <a:ext cx="7127875" cy="10080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Подведем итоги</a:t>
            </a:r>
          </a:p>
        </p:txBody>
      </p:sp>
      <p:sp>
        <p:nvSpPr>
          <p:cNvPr id="88067" name="AutoShape 5">
            <a:hlinkClick r:id="rId2" action="ppaction://program" highlightClick="1"/>
          </p:cNvPr>
          <p:cNvSpPr>
            <a:spLocks noChangeArrowheads="1"/>
          </p:cNvSpPr>
          <p:nvPr/>
        </p:nvSpPr>
        <p:spPr bwMode="auto">
          <a:xfrm>
            <a:off x="3995738" y="2060575"/>
            <a:ext cx="1295400" cy="1008063"/>
          </a:xfrm>
          <a:prstGeom prst="actionButtonHelp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>
              <a:latin typeface="Comic Sans MS" pitchFamily="66" charset="0"/>
            </a:endParaRPr>
          </a:p>
        </p:txBody>
      </p:sp>
      <p:pic>
        <p:nvPicPr>
          <p:cNvPr id="8807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2133600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3" name="Picture 10" descr="2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321310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7" name="Picture 14" descr="радост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2060575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2" name="Rectangle 18"/>
          <p:cNvSpPr>
            <a:spLocks noChangeArrowheads="1"/>
          </p:cNvSpPr>
          <p:nvPr/>
        </p:nvSpPr>
        <p:spPr bwMode="auto">
          <a:xfrm>
            <a:off x="1042988" y="3284538"/>
            <a:ext cx="2374900" cy="574675"/>
          </a:xfrm>
          <a:prstGeom prst="rect">
            <a:avLst/>
          </a:prstGeom>
          <a:solidFill>
            <a:srgbClr val="FFCCCC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 dirty="0"/>
              <a:t>Мне было легко…</a:t>
            </a:r>
          </a:p>
        </p:txBody>
      </p:sp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395288" y="5300663"/>
            <a:ext cx="2736850" cy="574675"/>
          </a:xfrm>
          <a:prstGeom prst="rect">
            <a:avLst/>
          </a:prstGeom>
          <a:solidFill>
            <a:srgbClr val="FFCCCC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 dirty="0"/>
              <a:t>Мне было трудно…</a:t>
            </a:r>
          </a:p>
        </p:txBody>
      </p:sp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6300788" y="3284538"/>
            <a:ext cx="2374900" cy="574675"/>
          </a:xfrm>
          <a:prstGeom prst="rect">
            <a:avLst/>
          </a:prstGeom>
          <a:solidFill>
            <a:srgbClr val="FFCCCC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 dirty="0"/>
              <a:t>Меня удивило</a:t>
            </a:r>
            <a:r>
              <a:rPr lang="ru-RU" altLang="ru-RU" b="1" dirty="0"/>
              <a:t>…</a:t>
            </a:r>
          </a:p>
        </p:txBody>
      </p:sp>
      <p:sp>
        <p:nvSpPr>
          <p:cNvPr id="88085" name="Rectangle 21"/>
          <p:cNvSpPr>
            <a:spLocks noChangeArrowheads="1"/>
          </p:cNvSpPr>
          <p:nvPr/>
        </p:nvSpPr>
        <p:spPr bwMode="auto">
          <a:xfrm>
            <a:off x="6084888" y="5445125"/>
            <a:ext cx="2374900" cy="574675"/>
          </a:xfrm>
          <a:prstGeom prst="rect">
            <a:avLst/>
          </a:prstGeom>
          <a:solidFill>
            <a:srgbClr val="FFCCCC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 dirty="0"/>
              <a:t>Мне захотелось…</a:t>
            </a:r>
          </a:p>
        </p:txBody>
      </p:sp>
      <p:sp>
        <p:nvSpPr>
          <p:cNvPr id="88086" name="Rectangle 22"/>
          <p:cNvSpPr>
            <a:spLocks noChangeArrowheads="1"/>
          </p:cNvSpPr>
          <p:nvPr/>
        </p:nvSpPr>
        <p:spPr bwMode="auto">
          <a:xfrm>
            <a:off x="3059113" y="4365625"/>
            <a:ext cx="3600450" cy="576263"/>
          </a:xfrm>
          <a:prstGeom prst="rect">
            <a:avLst/>
          </a:prstGeom>
          <a:solidFill>
            <a:srgbClr val="FFCCCC"/>
          </a:solidFill>
          <a:ln w="381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 dirty="0"/>
              <a:t>Урок дал мне для жизни…</a:t>
            </a:r>
          </a:p>
        </p:txBody>
      </p:sp>
      <p:sp>
        <p:nvSpPr>
          <p:cNvPr id="88087" name="AutoShape 2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308725"/>
            <a:ext cx="431800" cy="360363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8089" name="Rectangle 25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76200" cmpd="tri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398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851560">
            <a:off x="2462387" y="3603248"/>
            <a:ext cx="6551274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Спасибо за внимание!!!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76200" cmpd="tri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468313" y="1371124"/>
            <a:ext cx="8280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3600" b="1" i="1" dirty="0">
                <a:solidFill>
                  <a:srgbClr val="003399"/>
                </a:solidFill>
                <a:latin typeface="Times New Roman" pitchFamily="18" charset="0"/>
              </a:rPr>
              <a:t>«Числа не управляют миром, </a:t>
            </a:r>
          </a:p>
          <a:p>
            <a:pPr algn="r"/>
            <a:r>
              <a:rPr lang="ru-RU" altLang="ru-RU" sz="3600" b="1" i="1" dirty="0">
                <a:solidFill>
                  <a:srgbClr val="003399"/>
                </a:solidFill>
                <a:latin typeface="Times New Roman" pitchFamily="18" charset="0"/>
              </a:rPr>
              <a:t>но показывают, как управляется мир»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Иоганн Вольфганг фон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Гёте, немецкий поэт</a:t>
            </a:r>
            <a:endParaRPr lang="ru-RU" alt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7643813" cy="633412"/>
          </a:xfrm>
        </p:spPr>
        <p:txBody>
          <a:bodyPr/>
          <a:lstStyle/>
          <a:p>
            <a:r>
              <a:rPr lang="ru-RU" altLang="ru-RU" sz="4000" smtClean="0">
                <a:solidFill>
                  <a:srgbClr val="003399"/>
                </a:solidFill>
                <a:latin typeface="Times New Roman" pitchFamily="18" charset="0"/>
              </a:rPr>
              <a:t>Список литературы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81075"/>
            <a:ext cx="8893175" cy="587692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700" b="1" dirty="0" smtClean="0">
                <a:latin typeface="Times New Roman" pitchFamily="18" charset="0"/>
              </a:rPr>
              <a:t>Основные источники информации:</a:t>
            </a:r>
            <a:endParaRPr lang="ru-RU" altLang="ru-RU" sz="17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sz="1700" dirty="0" smtClean="0">
                <a:latin typeface="Times New Roman" pitchFamily="18" charset="0"/>
              </a:rPr>
              <a:t>Семакин И.Г.  Информатика. Базовый курс. 8 класс (2010 год)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sz="1700" dirty="0" smtClean="0">
                <a:latin typeface="Times New Roman" pitchFamily="18" charset="0"/>
              </a:rPr>
              <a:t>Семакин И.Г. Задачник-практикум 7-11 класс (2010 год)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altLang="ru-RU" sz="1700" dirty="0" smtClean="0">
                <a:latin typeface="Times New Roman" pitchFamily="18" charset="0"/>
              </a:rPr>
              <a:t>О.Л. Соколова  Поурочные разработки по информатике (2006 год)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7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700" dirty="0" smtClean="0">
                <a:latin typeface="Times New Roman" pitchFamily="18" charset="0"/>
              </a:rPr>
              <a:t>Картинки:</a:t>
            </a:r>
          </a:p>
          <a:p>
            <a:pPr>
              <a:lnSpc>
                <a:spcPct val="80000"/>
              </a:lnSpc>
            </a:pPr>
            <a:r>
              <a:rPr lang="ru-RU" altLang="ru-RU" sz="1700" i="1" dirty="0" smtClean="0">
                <a:hlinkClick r:id="rId2"/>
              </a:rPr>
              <a:t>http://praktikum7.narod.ru/images/p43_evrika-2-.jpg</a:t>
            </a:r>
            <a:endParaRPr lang="ru-RU" altLang="ru-RU" sz="1700" i="1" dirty="0" smtClean="0"/>
          </a:p>
          <a:p>
            <a:pPr>
              <a:lnSpc>
                <a:spcPct val="80000"/>
              </a:lnSpc>
            </a:pPr>
            <a:r>
              <a:rPr lang="ru-RU" altLang="ru-RU" sz="1700" i="1" dirty="0" smtClean="0">
                <a:hlinkClick r:id="rId3"/>
              </a:rPr>
              <a:t>http://pozdravite.com.ua/images/image017.gif</a:t>
            </a:r>
            <a:endParaRPr lang="ru-RU" altLang="ru-RU" sz="1700" i="1" dirty="0" smtClean="0"/>
          </a:p>
          <a:p>
            <a:pPr>
              <a:lnSpc>
                <a:spcPct val="80000"/>
              </a:lnSpc>
            </a:pPr>
            <a:r>
              <a:rPr lang="ru-RU" altLang="ru-RU" sz="1700" i="1" dirty="0" smtClean="0">
                <a:hlinkClick r:id="rId4"/>
              </a:rPr>
              <a:t>http://www.aujk.de/wbb3/wcf/images/smilies/Arbeit%20(20).gif</a:t>
            </a:r>
            <a:endParaRPr lang="ru-RU" altLang="ru-RU" sz="1700" i="1" dirty="0" smtClean="0"/>
          </a:p>
          <a:p>
            <a:pPr>
              <a:lnSpc>
                <a:spcPct val="80000"/>
              </a:lnSpc>
            </a:pPr>
            <a:r>
              <a:rPr lang="ru-RU" altLang="ru-RU" sz="1700" i="1" dirty="0" smtClean="0">
                <a:hlinkClick r:id="rId5"/>
              </a:rPr>
              <a:t>http://s2.rimg.info/ac77cd90282a2e8ccd8fe03af91acdc9.gif</a:t>
            </a:r>
            <a:endParaRPr lang="ru-RU" altLang="ru-RU" sz="1700" i="1" dirty="0" smtClean="0"/>
          </a:p>
          <a:p>
            <a:pPr>
              <a:lnSpc>
                <a:spcPct val="80000"/>
              </a:lnSpc>
            </a:pPr>
            <a:r>
              <a:rPr lang="ru-RU" altLang="ru-RU" sz="1700" i="1" dirty="0" smtClean="0">
                <a:hlinkClick r:id="rId6"/>
              </a:rPr>
              <a:t>http://img10.proshkolu.ru/content/media/pic/std/4000000/3733000/3732774-56991e8257be536d.gif</a:t>
            </a:r>
            <a:endParaRPr lang="ru-RU" altLang="ru-RU" sz="1700" i="1" dirty="0" smtClean="0"/>
          </a:p>
          <a:p>
            <a:pPr>
              <a:lnSpc>
                <a:spcPct val="80000"/>
              </a:lnSpc>
            </a:pPr>
            <a:r>
              <a:rPr lang="ru-RU" altLang="ru-RU" sz="1700" i="1" dirty="0" smtClean="0">
                <a:hlinkClick r:id="rId7"/>
              </a:rPr>
              <a:t>http://1asch1262.ucoz.ru/forumkartinki/41.2.gif</a:t>
            </a:r>
            <a:endParaRPr lang="ru-RU" altLang="ru-RU" sz="1700" i="1" dirty="0" smtClean="0"/>
          </a:p>
          <a:p>
            <a:pPr>
              <a:lnSpc>
                <a:spcPct val="80000"/>
              </a:lnSpc>
            </a:pPr>
            <a:r>
              <a:rPr lang="ru-RU" altLang="ru-RU" sz="1700" i="1" dirty="0" smtClean="0">
                <a:hlinkClick r:id="rId8"/>
              </a:rPr>
              <a:t>http://im0-tub-ru.yandex.net/i?id=125841586-26-72&amp;n=21</a:t>
            </a:r>
            <a:endParaRPr lang="ru-RU" altLang="ru-RU" sz="1700" i="1" dirty="0" smtClean="0"/>
          </a:p>
          <a:p>
            <a:pPr>
              <a:lnSpc>
                <a:spcPct val="80000"/>
              </a:lnSpc>
            </a:pPr>
            <a:r>
              <a:rPr lang="ru-RU" altLang="ru-RU" sz="1700" i="1" dirty="0" smtClean="0">
                <a:hlinkClick r:id="rId9"/>
              </a:rPr>
              <a:t>http://s15.radikal.ru/i189/1204/91/fe6e61438274.gif</a:t>
            </a:r>
            <a:endParaRPr lang="ru-RU" altLang="ru-RU" sz="1700" i="1" dirty="0" smtClean="0"/>
          </a:p>
          <a:p>
            <a:pPr>
              <a:lnSpc>
                <a:spcPct val="80000"/>
              </a:lnSpc>
            </a:pPr>
            <a:r>
              <a:rPr lang="ru-RU" altLang="ru-RU" sz="1700" i="1" dirty="0" smtClean="0">
                <a:hlinkClick r:id="rId10"/>
              </a:rPr>
              <a:t>http://stat11.privet.ru/lr/082de6c75eb2660c7205e5ea46d1f526</a:t>
            </a:r>
            <a:endParaRPr lang="ru-RU" altLang="ru-RU" sz="1700" i="1" dirty="0" smtClean="0"/>
          </a:p>
          <a:p>
            <a:pPr>
              <a:lnSpc>
                <a:spcPct val="80000"/>
              </a:lnSpc>
            </a:pPr>
            <a:r>
              <a:rPr lang="ru-RU" altLang="ru-RU" sz="1700" i="1" dirty="0" smtClean="0">
                <a:hlinkClick r:id="rId11"/>
              </a:rPr>
              <a:t>http://www.pra3dnuk.ru/_ph/6/161103872.jpg</a:t>
            </a:r>
            <a:endParaRPr lang="ru-RU" altLang="ru-RU" sz="1700" i="1" dirty="0" smtClean="0"/>
          </a:p>
          <a:p>
            <a:pPr>
              <a:lnSpc>
                <a:spcPct val="80000"/>
              </a:lnSpc>
            </a:pPr>
            <a:r>
              <a:rPr lang="ru-RU" altLang="ru-RU" sz="1700" i="1" dirty="0" smtClean="0">
                <a:hlinkClick r:id="rId12"/>
              </a:rPr>
              <a:t>http://russianmedik.com/public/album_photo/0d/65/64a8_7689.jpg?c=fade</a:t>
            </a:r>
            <a:endParaRPr lang="ru-RU" altLang="ru-RU" sz="1700" i="1" dirty="0" smtClean="0"/>
          </a:p>
          <a:p>
            <a:pPr>
              <a:lnSpc>
                <a:spcPct val="80000"/>
              </a:lnSpc>
            </a:pPr>
            <a:r>
              <a:rPr lang="ru-RU" altLang="ru-RU" sz="1700" i="1" dirty="0" smtClean="0">
                <a:hlinkClick r:id="rId13"/>
              </a:rPr>
              <a:t>http://belka.gorod.tomsk.ru/uploads/20549/1247709809/Yablochki.jpg</a:t>
            </a:r>
            <a:endParaRPr lang="ru-RU" altLang="ru-RU" sz="1700" i="1" dirty="0" smtClean="0"/>
          </a:p>
          <a:p>
            <a:pPr>
              <a:lnSpc>
                <a:spcPct val="80000"/>
              </a:lnSpc>
            </a:pPr>
            <a:r>
              <a:rPr lang="ru-RU" altLang="ru-RU" sz="1700" i="1" dirty="0" smtClean="0"/>
              <a:t>https://encrypted-tbn2.gstatic.com/images?q=tbn:ANd9GcQqKfhleaD8waqo78l8mvdTdBiZ-MkOPydo4pUx4kGXSbCVL4-LRA</a:t>
            </a:r>
          </a:p>
          <a:p>
            <a:pPr>
              <a:lnSpc>
                <a:spcPct val="80000"/>
              </a:lnSpc>
            </a:pPr>
            <a:endParaRPr lang="ru-RU" altLang="ru-RU" sz="1700" i="1" dirty="0" smtClean="0"/>
          </a:p>
          <a:p>
            <a:pPr>
              <a:lnSpc>
                <a:spcPct val="80000"/>
              </a:lnSpc>
            </a:pPr>
            <a:endParaRPr lang="ru-RU" altLang="ru-RU" sz="1400" i="1" dirty="0" smtClean="0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76200" cmpd="tri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56986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42213201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019256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339653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526264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728375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556</Words>
  <Application>Microsoft Office PowerPoint</Application>
  <PresentationFormat>Экран (4:3)</PresentationFormat>
  <Paragraphs>152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Оформление по умолчанию</vt:lpstr>
      <vt:lpstr>1_Оформление по умолчанию</vt:lpstr>
      <vt:lpstr>МКОУ «Кадиркентская СОШ»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Диктант</vt:lpstr>
      <vt:lpstr>Презентация PowerPoint</vt:lpstr>
      <vt:lpstr>Презентация PowerPoint</vt:lpstr>
      <vt:lpstr>Самый оригинальный мост Казани - вантовый Миллениум. Его построили в честь тысячелетия города и в его центре стоит буква «М».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Unity_Commander</dc:creator>
  <cp:lastModifiedBy>Ума</cp:lastModifiedBy>
  <cp:revision>123</cp:revision>
  <dcterms:created xsi:type="dcterms:W3CDTF">2013-03-18T19:51:15Z</dcterms:created>
  <dcterms:modified xsi:type="dcterms:W3CDTF">2018-04-01T19:04:33Z</dcterms:modified>
</cp:coreProperties>
</file>